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4"/>
  </p:notesMasterIdLst>
  <p:handoutMasterIdLst>
    <p:handoutMasterId r:id="rId35"/>
  </p:handoutMasterIdLst>
  <p:sldIdLst>
    <p:sldId id="284" r:id="rId2"/>
    <p:sldId id="282" r:id="rId3"/>
    <p:sldId id="283" r:id="rId4"/>
    <p:sldId id="266" r:id="rId5"/>
    <p:sldId id="261" r:id="rId6"/>
    <p:sldId id="264" r:id="rId7"/>
    <p:sldId id="285" r:id="rId8"/>
    <p:sldId id="292" r:id="rId9"/>
    <p:sldId id="293" r:id="rId10"/>
    <p:sldId id="294" r:id="rId11"/>
    <p:sldId id="295" r:id="rId12"/>
    <p:sldId id="286" r:id="rId13"/>
    <p:sldId id="267" r:id="rId14"/>
    <p:sldId id="297" r:id="rId15"/>
    <p:sldId id="303" r:id="rId16"/>
    <p:sldId id="302" r:id="rId17"/>
    <p:sldId id="296" r:id="rId18"/>
    <p:sldId id="315" r:id="rId19"/>
    <p:sldId id="298" r:id="rId20"/>
    <p:sldId id="301" r:id="rId21"/>
    <p:sldId id="287" r:id="rId22"/>
    <p:sldId id="272" r:id="rId23"/>
    <p:sldId id="273" r:id="rId24"/>
    <p:sldId id="304" r:id="rId25"/>
    <p:sldId id="307" r:id="rId26"/>
    <p:sldId id="308" r:id="rId27"/>
    <p:sldId id="309" r:id="rId28"/>
    <p:sldId id="310" r:id="rId29"/>
    <p:sldId id="311" r:id="rId30"/>
    <p:sldId id="312" r:id="rId31"/>
    <p:sldId id="313" r:id="rId32"/>
    <p:sldId id="288" r:id="rId3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1C8"/>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690" autoAdjust="0"/>
    <p:restoredTop sz="94660"/>
  </p:normalViewPr>
  <p:slideViewPr>
    <p:cSldViewPr snapToGrid="0">
      <p:cViewPr varScale="1">
        <p:scale>
          <a:sx n="75" d="100"/>
          <a:sy n="75" d="100"/>
        </p:scale>
        <p:origin x="377" y="56"/>
      </p:cViewPr>
      <p:guideLst>
        <p:guide orient="horz" pos="2160"/>
        <p:guide pos="3840"/>
      </p:guideLst>
    </p:cSldViewPr>
  </p:slid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54" d="100"/>
          <a:sy n="54" d="100"/>
        </p:scale>
        <p:origin x="2880" y="4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handoutMaster" Target="handoutMasters/handoutMaster1.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FDDBEE5-1F49-4E21-AA75-C1EB99554DBB}" type="datetimeFigureOut">
              <a:rPr lang="zh-CN" altLang="en-US" smtClean="0"/>
              <a:t>2021/6/22</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3DDF900-46A4-4B55-A06F-548409280FC6}" type="slidenum">
              <a:rPr lang="zh-CN" altLang="en-US" smtClean="0"/>
              <a:t>‹#›</a:t>
            </a:fld>
            <a:endParaRPr lang="zh-CN" altLang="en-US"/>
          </a:p>
        </p:txBody>
      </p:sp>
    </p:spTree>
    <p:extLst>
      <p:ext uri="{BB962C8B-B14F-4D97-AF65-F5344CB8AC3E}">
        <p14:creationId xmlns:p14="http://schemas.microsoft.com/office/powerpoint/2010/main" val="145160584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107A637-8712-4E20-957A-998EEAA86395}" type="datetimeFigureOut">
              <a:rPr lang="zh-CN" altLang="en-US" smtClean="0"/>
              <a:t>2021/6/22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E403211-B18B-477D-A05F-14E4BC87236F}" type="slidenum">
              <a:rPr lang="zh-CN" altLang="en-US" smtClean="0"/>
              <a:t>‹#›</a:t>
            </a:fld>
            <a:endParaRPr lang="zh-CN" altLang="en-US"/>
          </a:p>
        </p:txBody>
      </p:sp>
    </p:spTree>
    <p:extLst>
      <p:ext uri="{BB962C8B-B14F-4D97-AF65-F5344CB8AC3E}">
        <p14:creationId xmlns:p14="http://schemas.microsoft.com/office/powerpoint/2010/main" val="568488711"/>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a:xfrm>
            <a:off x="10774680" y="6356350"/>
            <a:ext cx="1437640" cy="365125"/>
          </a:xfrm>
        </p:spPr>
        <p:txBody>
          <a:bodyPr/>
          <a:lstStyle>
            <a:lvl1pPr algn="ctr">
              <a:defRPr sz="1800"/>
            </a:lvl1pPr>
          </a:lstStyle>
          <a:p>
            <a:fld id="{023126B9-07AC-4BAF-B3D7-FAC1D3999DA4}" type="slidenum">
              <a:rPr lang="zh-CN" altLang="en-US" smtClean="0"/>
              <a:pPr/>
              <a:t>‹#›</a:t>
            </a:fld>
            <a:endParaRPr lang="zh-CN" altLang="en-US" dirty="0"/>
          </a:p>
        </p:txBody>
      </p:sp>
      <p:sp>
        <p:nvSpPr>
          <p:cNvPr id="5" name="灯片编号占位符 3"/>
          <p:cNvSpPr txBox="1">
            <a:spLocks/>
          </p:cNvSpPr>
          <p:nvPr userDrawn="1"/>
        </p:nvSpPr>
        <p:spPr>
          <a:xfrm>
            <a:off x="10495280" y="6356349"/>
            <a:ext cx="1437640" cy="365125"/>
          </a:xfrm>
          <a:prstGeom prst="rect">
            <a:avLst/>
          </a:prstGeom>
        </p:spPr>
        <p:txBody>
          <a:bodyPr vert="horz" lIns="91440" tIns="45720" rIns="91440" bIns="45720" rtlCol="0" anchor="ctr"/>
          <a:lstStyle>
            <a:defPPr>
              <a:defRPr lang="zh-CN"/>
            </a:defPPr>
            <a:lvl1pPr marL="0" algn="r" defTabSz="914400" rtl="0" eaLnBrk="1" latinLnBrk="0" hangingPunct="1">
              <a:defRPr sz="1800" kern="1200">
                <a:solidFill>
                  <a:schemeClr val="bg2">
                    <a:lumMod val="2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dirty="0"/>
              <a:t>第     页</a:t>
            </a:r>
          </a:p>
        </p:txBody>
      </p:sp>
    </p:spTree>
    <p:extLst>
      <p:ext uri="{BB962C8B-B14F-4D97-AF65-F5344CB8AC3E}">
        <p14:creationId xmlns:p14="http://schemas.microsoft.com/office/powerpoint/2010/main" val="22513319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节标题">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fld id="{023126B9-07AC-4BAF-B3D7-FAC1D3999DA4}" type="slidenum">
              <a:rPr lang="zh-CN" altLang="en-US" smtClean="0"/>
              <a:pPr/>
              <a:t>‹#›</a:t>
            </a:fld>
            <a:endParaRPr lang="zh-CN" altLang="en-US" dirty="0"/>
          </a:p>
        </p:txBody>
      </p:sp>
    </p:spTree>
    <p:extLst>
      <p:ext uri="{BB962C8B-B14F-4D97-AF65-F5344CB8AC3E}">
        <p14:creationId xmlns:p14="http://schemas.microsoft.com/office/powerpoint/2010/main" val="17234714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fld id="{023126B9-07AC-4BAF-B3D7-FAC1D3999DA4}" type="slidenum">
              <a:rPr lang="zh-CN" altLang="en-US" smtClean="0"/>
              <a:pPr/>
              <a:t>‹#›</a:t>
            </a:fld>
            <a:endParaRPr lang="zh-CN" altLang="en-US" dirty="0"/>
          </a:p>
        </p:txBody>
      </p:sp>
    </p:spTree>
    <p:extLst>
      <p:ext uri="{BB962C8B-B14F-4D97-AF65-F5344CB8AC3E}">
        <p14:creationId xmlns:p14="http://schemas.microsoft.com/office/powerpoint/2010/main" val="16205632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节标题">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fld id="{023126B9-07AC-4BAF-B3D7-FAC1D3999DA4}" type="slidenum">
              <a:rPr lang="zh-CN" altLang="en-US" smtClean="0"/>
              <a:pPr/>
              <a:t>‹#›</a:t>
            </a:fld>
            <a:endParaRPr lang="zh-CN" altLang="en-US" dirty="0"/>
          </a:p>
        </p:txBody>
      </p:sp>
    </p:spTree>
    <p:extLst>
      <p:ext uri="{BB962C8B-B14F-4D97-AF65-F5344CB8AC3E}">
        <p14:creationId xmlns:p14="http://schemas.microsoft.com/office/powerpoint/2010/main" val="17234714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节标题">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fld id="{023126B9-07AC-4BAF-B3D7-FAC1D3999DA4}" type="slidenum">
              <a:rPr lang="zh-CN" altLang="en-US" smtClean="0"/>
              <a:pPr/>
              <a:t>‹#›</a:t>
            </a:fld>
            <a:endParaRPr lang="zh-CN" altLang="en-US" dirty="0"/>
          </a:p>
        </p:txBody>
      </p:sp>
    </p:spTree>
    <p:extLst>
      <p:ext uri="{BB962C8B-B14F-4D97-AF65-F5344CB8AC3E}">
        <p14:creationId xmlns:p14="http://schemas.microsoft.com/office/powerpoint/2010/main" val="17234714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fld id="{023126B9-07AC-4BAF-B3D7-FAC1D3999DA4}" type="slidenum">
              <a:rPr lang="zh-CN" altLang="en-US" smtClean="0"/>
              <a:pPr/>
              <a:t>‹#›</a:t>
            </a:fld>
            <a:endParaRPr lang="zh-CN" altLang="en-US" dirty="0"/>
          </a:p>
        </p:txBody>
      </p:sp>
    </p:spTree>
    <p:extLst>
      <p:ext uri="{BB962C8B-B14F-4D97-AF65-F5344CB8AC3E}">
        <p14:creationId xmlns:p14="http://schemas.microsoft.com/office/powerpoint/2010/main" val="36170364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8">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3" name="灯片编号占位符 2"/>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bg2">
                    <a:lumMod val="25000"/>
                  </a:schemeClr>
                </a:solidFill>
              </a:defRPr>
            </a:lvl1pPr>
          </a:lstStyle>
          <a:p>
            <a:fld id="{023126B9-07AC-4BAF-B3D7-FAC1D3999DA4}" type="slidenum">
              <a:rPr lang="zh-CN" altLang="en-US" smtClean="0"/>
              <a:pPr/>
              <a:t>‹#›</a:t>
            </a:fld>
            <a:endParaRPr lang="zh-CN" altLang="en-US" dirty="0"/>
          </a:p>
        </p:txBody>
      </p:sp>
    </p:spTree>
    <p:extLst>
      <p:ext uri="{BB962C8B-B14F-4D97-AF65-F5344CB8AC3E}">
        <p14:creationId xmlns:p14="http://schemas.microsoft.com/office/powerpoint/2010/main" val="2305471032"/>
      </p:ext>
    </p:extLst>
  </p:cSld>
  <p:clrMap bg1="lt1" tx1="dk1" bg2="lt2" tx2="dk2" accent1="accent1" accent2="accent2" accent3="accent3" accent4="accent4" accent5="accent5" accent6="accent6" hlink="hlink" folHlink="folHlink"/>
  <p:sldLayoutIdLst>
    <p:sldLayoutId id="2147483649" r:id="rId1"/>
    <p:sldLayoutId id="2147483661" r:id="rId2"/>
    <p:sldLayoutId id="2147483650" r:id="rId3"/>
    <p:sldLayoutId id="2147483662" r:id="rId4"/>
    <p:sldLayoutId id="2147483660" r:id="rId5"/>
    <p:sldLayoutId id="2147483651" r:id="rId6"/>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5.png"/><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5.png"/><Relationship Id="rId1" Type="http://schemas.openxmlformats.org/officeDocument/2006/relationships/slideLayout" Target="../slideLayouts/slideLayout1.xml"/><Relationship Id="rId5" Type="http://schemas.openxmlformats.org/officeDocument/2006/relationships/image" Target="../media/image22.png"/><Relationship Id="rId4" Type="http://schemas.openxmlformats.org/officeDocument/2006/relationships/image" Target="../media/image21.png"/></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5.png"/><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5.png"/><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5.png"/><Relationship Id="rId1" Type="http://schemas.openxmlformats.org/officeDocument/2006/relationships/slideLayout" Target="../slideLayouts/slideLayout1.xml"/><Relationship Id="rId5" Type="http://schemas.openxmlformats.org/officeDocument/2006/relationships/image" Target="../media/image30.png"/><Relationship Id="rId4" Type="http://schemas.openxmlformats.org/officeDocument/2006/relationships/image" Target="../media/image29.png"/></Relationships>
</file>

<file path=ppt/slides/_rels/slide29.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5.png"/><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5.png"/><Relationship Id="rId1" Type="http://schemas.openxmlformats.org/officeDocument/2006/relationships/slideLayout" Target="../slideLayouts/slideLayout1.xml"/><Relationship Id="rId5" Type="http://schemas.openxmlformats.org/officeDocument/2006/relationships/image" Target="../media/image34.png"/><Relationship Id="rId4" Type="http://schemas.openxmlformats.org/officeDocument/2006/relationships/image" Target="../media/image3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17" name="矩形 16"/>
          <p:cNvSpPr/>
          <p:nvPr/>
        </p:nvSpPr>
        <p:spPr>
          <a:xfrm>
            <a:off x="-61546" y="1468322"/>
            <a:ext cx="12253546" cy="3886200"/>
          </a:xfrm>
          <a:prstGeom prst="rect">
            <a:avLst/>
          </a:prstGeom>
          <a:solidFill>
            <a:schemeClr val="bg1">
              <a:alpha val="9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8"/>
          <p:cNvSpPr txBox="1">
            <a:spLocks noChangeArrowheads="1"/>
          </p:cNvSpPr>
          <p:nvPr/>
        </p:nvSpPr>
        <p:spPr bwMode="auto">
          <a:xfrm>
            <a:off x="474372" y="3103612"/>
            <a:ext cx="11243256"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r>
              <a:rPr lang="zh-CN" altLang="en-US" sz="6600" b="1">
                <a:solidFill>
                  <a:schemeClr val="accent1">
                    <a:lumMod val="75000"/>
                  </a:schemeClr>
                </a:solidFill>
                <a:latin typeface="微软雅黑" pitchFamily="34" charset="-122"/>
                <a:ea typeface="微软雅黑" pitchFamily="34" charset="-122"/>
              </a:rPr>
              <a:t>基于</a:t>
            </a:r>
            <a:r>
              <a:rPr lang="en-US" altLang="zh-CN" sz="6600" b="1">
                <a:solidFill>
                  <a:schemeClr val="accent1">
                    <a:lumMod val="75000"/>
                  </a:schemeClr>
                </a:solidFill>
                <a:latin typeface="微软雅黑" pitchFamily="34" charset="-122"/>
                <a:ea typeface="微软雅黑" pitchFamily="34" charset="-122"/>
              </a:rPr>
              <a:t>socket</a:t>
            </a:r>
            <a:r>
              <a:rPr lang="zh-CN" altLang="en-US" sz="6600" b="1">
                <a:solidFill>
                  <a:schemeClr val="accent1">
                    <a:lumMod val="75000"/>
                  </a:schemeClr>
                </a:solidFill>
                <a:latin typeface="微软雅黑" pitchFamily="34" charset="-122"/>
                <a:ea typeface="微软雅黑" pitchFamily="34" charset="-122"/>
              </a:rPr>
              <a:t>接口实现</a:t>
            </a:r>
            <a:r>
              <a:rPr lang="en-US" altLang="zh-CN" sz="6600" b="1">
                <a:solidFill>
                  <a:schemeClr val="accent1">
                    <a:lumMod val="75000"/>
                  </a:schemeClr>
                </a:solidFill>
                <a:latin typeface="微软雅黑" pitchFamily="34" charset="-122"/>
                <a:ea typeface="微软雅黑" pitchFamily="34" charset="-122"/>
              </a:rPr>
              <a:t>ftp</a:t>
            </a:r>
            <a:r>
              <a:rPr lang="zh-CN" altLang="en-US" sz="6600" b="1">
                <a:solidFill>
                  <a:schemeClr val="accent1">
                    <a:lumMod val="75000"/>
                  </a:schemeClr>
                </a:solidFill>
                <a:latin typeface="微软雅黑" pitchFamily="34" charset="-122"/>
                <a:ea typeface="微软雅黑" pitchFamily="34" charset="-122"/>
              </a:rPr>
              <a:t>协议</a:t>
            </a:r>
            <a:endParaRPr lang="zh-CN" altLang="en-US" sz="6600" b="1" dirty="0">
              <a:solidFill>
                <a:schemeClr val="bg2">
                  <a:lumMod val="25000"/>
                </a:schemeClr>
              </a:solidFill>
              <a:latin typeface="微软雅黑" pitchFamily="34" charset="-122"/>
              <a:ea typeface="微软雅黑" pitchFamily="34" charset="-122"/>
            </a:endParaRPr>
          </a:p>
        </p:txBody>
      </p:sp>
      <p:sp>
        <p:nvSpPr>
          <p:cNvPr id="21" name="文本框 10"/>
          <p:cNvSpPr txBox="1">
            <a:spLocks noChangeArrowheads="1"/>
          </p:cNvSpPr>
          <p:nvPr/>
        </p:nvSpPr>
        <p:spPr bwMode="auto">
          <a:xfrm>
            <a:off x="5063143" y="4638821"/>
            <a:ext cx="36576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r>
              <a:rPr lang="zh-CN" altLang="en-US" sz="2000">
                <a:latin typeface="微软雅黑" pitchFamily="34" charset="-122"/>
                <a:ea typeface="微软雅黑" pitchFamily="34" charset="-122"/>
              </a:rPr>
              <a:t>陈彦冰  陈小灵</a:t>
            </a:r>
            <a:endParaRPr lang="zh-CN" altLang="en-US" sz="2000" dirty="0">
              <a:latin typeface="微软雅黑" pitchFamily="34" charset="-122"/>
              <a:ea typeface="微软雅黑" pitchFamily="34" charset="-122"/>
            </a:endParaRPr>
          </a:p>
        </p:txBody>
      </p:sp>
      <p:sp>
        <p:nvSpPr>
          <p:cNvPr id="22" name="圆角矩形 11"/>
          <p:cNvSpPr>
            <a:spLocks noChangeArrowheads="1"/>
          </p:cNvSpPr>
          <p:nvPr/>
        </p:nvSpPr>
        <p:spPr bwMode="auto">
          <a:xfrm>
            <a:off x="4267200" y="4590432"/>
            <a:ext cx="3657600" cy="496887"/>
          </a:xfrm>
          <a:prstGeom prst="roundRect">
            <a:avLst>
              <a:gd name="adj" fmla="val 16667"/>
            </a:avLst>
          </a:prstGeom>
          <a:noFill/>
          <a:ln w="12700">
            <a:solidFill>
              <a:srgbClr val="7F7F7F"/>
            </a:solidFill>
            <a:round/>
            <a:headEnd/>
            <a:tailEnd/>
          </a:ln>
          <a:extLst>
            <a:ext uri="{909E8E84-426E-40DD-AFC4-6F175D3DCCD1}">
              <a14:hiddenFill xmlns:a14="http://schemas.microsoft.com/office/drawing/2010/main">
                <a:solidFill>
                  <a:srgbClr val="FFFFFF"/>
                </a:solidFill>
              </a14:hiddenFill>
            </a:ext>
          </a:extLst>
        </p:spPr>
        <p:txBody>
          <a:bodyPr anchor="ctr"/>
          <a:lstStyle/>
          <a:p>
            <a:pPr algn="ctr" eaLnBrk="1" hangingPunct="1"/>
            <a:endParaRPr lang="zh-CN" altLang="en-US">
              <a:solidFill>
                <a:srgbClr val="FFFFFF"/>
              </a:solidFill>
            </a:endParaRPr>
          </a:p>
        </p:txBody>
      </p:sp>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68440" y="1758407"/>
            <a:ext cx="1055120" cy="1055120"/>
          </a:xfrm>
          <a:prstGeom prst="rect">
            <a:avLst/>
          </a:prstGeom>
        </p:spPr>
      </p:pic>
      <p:sp>
        <p:nvSpPr>
          <p:cNvPr id="3" name="灯片编号占位符 2"/>
          <p:cNvSpPr>
            <a:spLocks noGrp="1"/>
          </p:cNvSpPr>
          <p:nvPr>
            <p:ph type="sldNum" sz="quarter" idx="10"/>
          </p:nvPr>
        </p:nvSpPr>
        <p:spPr/>
        <p:txBody>
          <a:bodyPr/>
          <a:lstStyle/>
          <a:p>
            <a:fld id="{023126B9-07AC-4BAF-B3D7-FAC1D3999DA4}" type="slidenum">
              <a:rPr lang="zh-CN" altLang="en-US" smtClean="0"/>
              <a:pPr/>
              <a:t>1</a:t>
            </a:fld>
            <a:endParaRPr lang="zh-CN" altLang="en-US" dirty="0"/>
          </a:p>
        </p:txBody>
      </p:sp>
    </p:spTree>
    <p:extLst>
      <p:ext uri="{BB962C8B-B14F-4D97-AF65-F5344CB8AC3E}">
        <p14:creationId xmlns:p14="http://schemas.microsoft.com/office/powerpoint/2010/main" val="109336007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灯片编号占位符 12"/>
          <p:cNvSpPr>
            <a:spLocks noGrp="1"/>
          </p:cNvSpPr>
          <p:nvPr>
            <p:ph type="sldNum" sz="quarter" idx="10"/>
          </p:nvPr>
        </p:nvSpPr>
        <p:spPr/>
        <p:txBody>
          <a:bodyPr/>
          <a:lstStyle/>
          <a:p>
            <a:fld id="{023126B9-07AC-4BAF-B3D7-FAC1D3999DA4}" type="slidenum">
              <a:rPr lang="zh-CN" altLang="en-US" smtClean="0"/>
              <a:pPr/>
              <a:t>10</a:t>
            </a:fld>
            <a:endParaRPr lang="zh-CN" altLang="en-US" dirty="0"/>
          </a:p>
        </p:txBody>
      </p:sp>
      <p:sp>
        <p:nvSpPr>
          <p:cNvPr id="14" name="文本框 13"/>
          <p:cNvSpPr txBox="1"/>
          <p:nvPr/>
        </p:nvSpPr>
        <p:spPr>
          <a:xfrm>
            <a:off x="1233556" y="357012"/>
            <a:ext cx="6569324" cy="461665"/>
          </a:xfrm>
          <a:prstGeom prst="rect">
            <a:avLst/>
          </a:prstGeom>
          <a:noFill/>
        </p:spPr>
        <p:txBody>
          <a:bodyPr wrap="square" rtlCol="0">
            <a:spAutoFit/>
          </a:bodyPr>
          <a:lstStyle/>
          <a:p>
            <a:r>
              <a:rPr lang="zh-CN" altLang="en-US" sz="2400">
                <a:solidFill>
                  <a:schemeClr val="bg2">
                    <a:lumMod val="25000"/>
                  </a:schemeClr>
                </a:solidFill>
                <a:latin typeface="方正兰亭粗黑_GBK" panose="02000000000000000000" pitchFamily="2" charset="-122"/>
                <a:ea typeface="方正兰亭粗黑_GBK" panose="02000000000000000000" pitchFamily="2" charset="-122"/>
              </a:rPr>
              <a:t> </a:t>
            </a:r>
            <a:r>
              <a:rPr lang="en-US" altLang="zh-CN" sz="2400">
                <a:solidFill>
                  <a:schemeClr val="bg2">
                    <a:lumMod val="25000"/>
                  </a:schemeClr>
                </a:solidFill>
                <a:latin typeface="方正兰亭粗黑_GBK" panose="02000000000000000000" pitchFamily="2" charset="-122"/>
                <a:ea typeface="方正兰亭粗黑_GBK" panose="02000000000000000000" pitchFamily="2" charset="-122"/>
              </a:rPr>
              <a:t>FTP</a:t>
            </a:r>
            <a:r>
              <a:rPr lang="zh-CN" altLang="en-US" sz="2400">
                <a:solidFill>
                  <a:schemeClr val="bg2">
                    <a:lumMod val="25000"/>
                  </a:schemeClr>
                </a:solidFill>
                <a:latin typeface="方正兰亭粗黑_GBK" panose="02000000000000000000" pitchFamily="2" charset="-122"/>
                <a:ea typeface="方正兰亭粗黑_GBK" panose="02000000000000000000" pitchFamily="2" charset="-122"/>
              </a:rPr>
              <a:t>客户端设计</a:t>
            </a:r>
            <a:endParaRPr lang="zh-CN" altLang="en-US" sz="2400" dirty="0">
              <a:solidFill>
                <a:schemeClr val="bg2">
                  <a:lumMod val="25000"/>
                </a:schemeClr>
              </a:solidFill>
              <a:latin typeface="方正兰亭粗黑_GBK" panose="02000000000000000000" pitchFamily="2" charset="-122"/>
              <a:ea typeface="方正兰亭粗黑_GBK" panose="02000000000000000000" pitchFamily="2" charset="-122"/>
            </a:endParaRPr>
          </a:p>
        </p:txBody>
      </p:sp>
      <p:sp>
        <p:nvSpPr>
          <p:cNvPr id="15" name="任意多边形 14"/>
          <p:cNvSpPr/>
          <p:nvPr/>
        </p:nvSpPr>
        <p:spPr>
          <a:xfrm flipH="1">
            <a:off x="1341487" y="780336"/>
            <a:ext cx="2853178" cy="45719"/>
          </a:xfrm>
          <a:custGeom>
            <a:avLst/>
            <a:gdLst>
              <a:gd name="connsiteX0" fmla="*/ 7977051 w 7977051"/>
              <a:gd name="connsiteY0" fmla="*/ 0 h 31619"/>
              <a:gd name="connsiteX1" fmla="*/ 0 w 7977051"/>
              <a:gd name="connsiteY1" fmla="*/ 0 h 31619"/>
              <a:gd name="connsiteX2" fmla="*/ 0 w 7977051"/>
              <a:gd name="connsiteY2" fmla="*/ 31619 h 31619"/>
              <a:gd name="connsiteX3" fmla="*/ 7977051 w 7977051"/>
              <a:gd name="connsiteY3" fmla="*/ 31619 h 31619"/>
              <a:gd name="connsiteX4" fmla="*/ 7977051 w 7977051"/>
              <a:gd name="connsiteY4" fmla="*/ 15810 h 3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7051" h="31619">
                <a:moveTo>
                  <a:pt x="7977051" y="0"/>
                </a:moveTo>
                <a:lnTo>
                  <a:pt x="0" y="0"/>
                </a:lnTo>
                <a:lnTo>
                  <a:pt x="0" y="31619"/>
                </a:lnTo>
                <a:lnTo>
                  <a:pt x="7977051" y="31619"/>
                </a:lnTo>
                <a:lnTo>
                  <a:pt x="7977051" y="1581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endParaRPr>
          </a:p>
        </p:txBody>
      </p:sp>
      <p:pic>
        <p:nvPicPr>
          <p:cNvPr id="16" name="图片 1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4902" y="364144"/>
            <a:ext cx="812064" cy="812064"/>
          </a:xfrm>
          <a:prstGeom prst="rect">
            <a:avLst/>
          </a:prstGeom>
        </p:spPr>
      </p:pic>
      <p:pic>
        <p:nvPicPr>
          <p:cNvPr id="6" name="图片 5">
            <a:extLst>
              <a:ext uri="{FF2B5EF4-FFF2-40B4-BE49-F238E27FC236}">
                <a16:creationId xmlns:a16="http://schemas.microsoft.com/office/drawing/2014/main" id="{4BC714BC-102B-44E8-8AD7-4F4F1A8F53FF}"/>
              </a:ext>
            </a:extLst>
          </p:cNvPr>
          <p:cNvPicPr/>
          <p:nvPr/>
        </p:nvPicPr>
        <p:blipFill>
          <a:blip r:embed="rId3">
            <a:extLst>
              <a:ext uri="{28A0092B-C50C-407E-A947-70E740481C1C}">
                <a14:useLocalDpi xmlns:a14="http://schemas.microsoft.com/office/drawing/2010/main" val="0"/>
              </a:ext>
            </a:extLst>
          </a:blip>
          <a:stretch>
            <a:fillRect/>
          </a:stretch>
        </p:blipFill>
        <p:spPr>
          <a:xfrm>
            <a:off x="2605722" y="501304"/>
            <a:ext cx="8036878" cy="5954742"/>
          </a:xfrm>
          <a:prstGeom prst="rect">
            <a:avLst/>
          </a:prstGeom>
        </p:spPr>
      </p:pic>
      <p:sp>
        <p:nvSpPr>
          <p:cNvPr id="8" name="文本框 7">
            <a:extLst>
              <a:ext uri="{FF2B5EF4-FFF2-40B4-BE49-F238E27FC236}">
                <a16:creationId xmlns:a16="http://schemas.microsoft.com/office/drawing/2014/main" id="{6A19EFE5-56A7-48B2-A6DB-ACF662B369AE}"/>
              </a:ext>
            </a:extLst>
          </p:cNvPr>
          <p:cNvSpPr txBox="1"/>
          <p:nvPr/>
        </p:nvSpPr>
        <p:spPr>
          <a:xfrm>
            <a:off x="1549400" y="962969"/>
            <a:ext cx="6105524" cy="369332"/>
          </a:xfrm>
          <a:prstGeom prst="rect">
            <a:avLst/>
          </a:prstGeom>
          <a:noFill/>
        </p:spPr>
        <p:txBody>
          <a:bodyPr wrap="square">
            <a:spAutoFit/>
          </a:bodyPr>
          <a:lstStyle/>
          <a:p>
            <a:r>
              <a:rPr lang="zh-CN" altLang="zh-CN" sz="1800" kern="0">
                <a:effectLst/>
                <a:latin typeface="Times New Roman" panose="02020603050405020304" pitchFamily="18" charset="0"/>
                <a:ea typeface="宋体" panose="02010600030101010101" pitchFamily="2" charset="-122"/>
                <a:cs typeface="Times New Roman" panose="02020603050405020304" pitchFamily="18" charset="0"/>
              </a:rPr>
              <a:t>功能模块结构图</a:t>
            </a:r>
            <a:endParaRPr lang="zh-CN" altLang="en-US"/>
          </a:p>
        </p:txBody>
      </p:sp>
    </p:spTree>
    <p:extLst>
      <p:ext uri="{BB962C8B-B14F-4D97-AF65-F5344CB8AC3E}">
        <p14:creationId xmlns:p14="http://schemas.microsoft.com/office/powerpoint/2010/main" val="1759536963"/>
      </p:ext>
    </p:extLst>
  </p:cSld>
  <p:clrMapOvr>
    <a:masterClrMapping/>
  </p:clrMapOvr>
  <p:transition spd="slow">
    <p:cove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灯片编号占位符 12"/>
          <p:cNvSpPr>
            <a:spLocks noGrp="1"/>
          </p:cNvSpPr>
          <p:nvPr>
            <p:ph type="sldNum" sz="quarter" idx="10"/>
          </p:nvPr>
        </p:nvSpPr>
        <p:spPr/>
        <p:txBody>
          <a:bodyPr/>
          <a:lstStyle/>
          <a:p>
            <a:fld id="{023126B9-07AC-4BAF-B3D7-FAC1D3999DA4}" type="slidenum">
              <a:rPr lang="zh-CN" altLang="en-US" smtClean="0"/>
              <a:pPr/>
              <a:t>11</a:t>
            </a:fld>
            <a:endParaRPr lang="zh-CN" altLang="en-US" dirty="0"/>
          </a:p>
        </p:txBody>
      </p:sp>
      <p:sp>
        <p:nvSpPr>
          <p:cNvPr id="14" name="文本框 13"/>
          <p:cNvSpPr txBox="1"/>
          <p:nvPr/>
        </p:nvSpPr>
        <p:spPr>
          <a:xfrm>
            <a:off x="1233556" y="357012"/>
            <a:ext cx="6569324" cy="461665"/>
          </a:xfrm>
          <a:prstGeom prst="rect">
            <a:avLst/>
          </a:prstGeom>
          <a:noFill/>
        </p:spPr>
        <p:txBody>
          <a:bodyPr wrap="square" rtlCol="0">
            <a:spAutoFit/>
          </a:bodyPr>
          <a:lstStyle/>
          <a:p>
            <a:r>
              <a:rPr lang="zh-CN" altLang="en-US" sz="2400">
                <a:solidFill>
                  <a:schemeClr val="bg2">
                    <a:lumMod val="25000"/>
                  </a:schemeClr>
                </a:solidFill>
                <a:latin typeface="方正兰亭粗黑_GBK" panose="02000000000000000000" pitchFamily="2" charset="-122"/>
                <a:ea typeface="方正兰亭粗黑_GBK" panose="02000000000000000000" pitchFamily="2" charset="-122"/>
              </a:rPr>
              <a:t> </a:t>
            </a:r>
            <a:r>
              <a:rPr lang="en-US" altLang="zh-CN" sz="2400">
                <a:solidFill>
                  <a:schemeClr val="bg2">
                    <a:lumMod val="25000"/>
                  </a:schemeClr>
                </a:solidFill>
                <a:latin typeface="方正兰亭粗黑_GBK" panose="02000000000000000000" pitchFamily="2" charset="-122"/>
                <a:ea typeface="方正兰亭粗黑_GBK" panose="02000000000000000000" pitchFamily="2" charset="-122"/>
              </a:rPr>
              <a:t>FTP</a:t>
            </a:r>
            <a:r>
              <a:rPr lang="zh-CN" altLang="en-US" sz="2400">
                <a:solidFill>
                  <a:schemeClr val="bg2">
                    <a:lumMod val="25000"/>
                  </a:schemeClr>
                </a:solidFill>
                <a:latin typeface="方正兰亭粗黑_GBK" panose="02000000000000000000" pitchFamily="2" charset="-122"/>
                <a:ea typeface="方正兰亭粗黑_GBK" panose="02000000000000000000" pitchFamily="2" charset="-122"/>
              </a:rPr>
              <a:t>服务端设计</a:t>
            </a:r>
            <a:endParaRPr lang="zh-CN" altLang="en-US" sz="2400" dirty="0">
              <a:solidFill>
                <a:schemeClr val="bg2">
                  <a:lumMod val="25000"/>
                </a:schemeClr>
              </a:solidFill>
              <a:latin typeface="方正兰亭粗黑_GBK" panose="02000000000000000000" pitchFamily="2" charset="-122"/>
              <a:ea typeface="方正兰亭粗黑_GBK" panose="02000000000000000000" pitchFamily="2" charset="-122"/>
            </a:endParaRPr>
          </a:p>
        </p:txBody>
      </p:sp>
      <p:sp>
        <p:nvSpPr>
          <p:cNvPr id="15" name="任意多边形 14"/>
          <p:cNvSpPr/>
          <p:nvPr/>
        </p:nvSpPr>
        <p:spPr>
          <a:xfrm flipH="1">
            <a:off x="1341487" y="780336"/>
            <a:ext cx="2853178" cy="45719"/>
          </a:xfrm>
          <a:custGeom>
            <a:avLst/>
            <a:gdLst>
              <a:gd name="connsiteX0" fmla="*/ 7977051 w 7977051"/>
              <a:gd name="connsiteY0" fmla="*/ 0 h 31619"/>
              <a:gd name="connsiteX1" fmla="*/ 0 w 7977051"/>
              <a:gd name="connsiteY1" fmla="*/ 0 h 31619"/>
              <a:gd name="connsiteX2" fmla="*/ 0 w 7977051"/>
              <a:gd name="connsiteY2" fmla="*/ 31619 h 31619"/>
              <a:gd name="connsiteX3" fmla="*/ 7977051 w 7977051"/>
              <a:gd name="connsiteY3" fmla="*/ 31619 h 31619"/>
              <a:gd name="connsiteX4" fmla="*/ 7977051 w 7977051"/>
              <a:gd name="connsiteY4" fmla="*/ 15810 h 3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7051" h="31619">
                <a:moveTo>
                  <a:pt x="7977051" y="0"/>
                </a:moveTo>
                <a:lnTo>
                  <a:pt x="0" y="0"/>
                </a:lnTo>
                <a:lnTo>
                  <a:pt x="0" y="31619"/>
                </a:lnTo>
                <a:lnTo>
                  <a:pt x="7977051" y="31619"/>
                </a:lnTo>
                <a:lnTo>
                  <a:pt x="7977051" y="1581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endParaRPr>
          </a:p>
        </p:txBody>
      </p:sp>
      <p:pic>
        <p:nvPicPr>
          <p:cNvPr id="16" name="图片 1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4902" y="364144"/>
            <a:ext cx="812064" cy="812064"/>
          </a:xfrm>
          <a:prstGeom prst="rect">
            <a:avLst/>
          </a:prstGeom>
        </p:spPr>
      </p:pic>
      <p:pic>
        <p:nvPicPr>
          <p:cNvPr id="7" name="图片 6">
            <a:extLst>
              <a:ext uri="{FF2B5EF4-FFF2-40B4-BE49-F238E27FC236}">
                <a16:creationId xmlns:a16="http://schemas.microsoft.com/office/drawing/2014/main" id="{F9A1355A-0E8B-4046-AFFD-A823EEC13394}"/>
              </a:ext>
            </a:extLst>
          </p:cNvPr>
          <p:cNvPicPr/>
          <p:nvPr/>
        </p:nvPicPr>
        <p:blipFill>
          <a:blip r:embed="rId3">
            <a:extLst>
              <a:ext uri="{28A0092B-C50C-407E-A947-70E740481C1C}">
                <a14:useLocalDpi xmlns:a14="http://schemas.microsoft.com/office/drawing/2010/main" val="0"/>
              </a:ext>
            </a:extLst>
          </a:blip>
          <a:stretch>
            <a:fillRect/>
          </a:stretch>
        </p:blipFill>
        <p:spPr>
          <a:xfrm>
            <a:off x="2876550" y="563881"/>
            <a:ext cx="7651749" cy="5891387"/>
          </a:xfrm>
          <a:prstGeom prst="rect">
            <a:avLst/>
          </a:prstGeom>
        </p:spPr>
      </p:pic>
      <p:sp>
        <p:nvSpPr>
          <p:cNvPr id="9" name="文本框 8">
            <a:extLst>
              <a:ext uri="{FF2B5EF4-FFF2-40B4-BE49-F238E27FC236}">
                <a16:creationId xmlns:a16="http://schemas.microsoft.com/office/drawing/2014/main" id="{C618832F-E029-4FC9-9596-DB2E9745CF1C}"/>
              </a:ext>
            </a:extLst>
          </p:cNvPr>
          <p:cNvSpPr txBox="1"/>
          <p:nvPr/>
        </p:nvSpPr>
        <p:spPr>
          <a:xfrm>
            <a:off x="1493204" y="926584"/>
            <a:ext cx="6105524" cy="369332"/>
          </a:xfrm>
          <a:prstGeom prst="rect">
            <a:avLst/>
          </a:prstGeom>
          <a:noFill/>
        </p:spPr>
        <p:txBody>
          <a:bodyPr wrap="square">
            <a:spAutoFit/>
          </a:bodyPr>
          <a:lstStyle/>
          <a:p>
            <a:r>
              <a:rPr lang="zh-CN" altLang="zh-CN" sz="1800" kern="0">
                <a:effectLst/>
                <a:latin typeface="Times New Roman" panose="02020603050405020304" pitchFamily="18" charset="0"/>
                <a:ea typeface="宋体" panose="02010600030101010101" pitchFamily="2" charset="-122"/>
                <a:cs typeface="Times New Roman" panose="02020603050405020304" pitchFamily="18" charset="0"/>
              </a:rPr>
              <a:t>功能模块结构图</a:t>
            </a:r>
            <a:endParaRPr lang="zh-CN" altLang="en-US"/>
          </a:p>
        </p:txBody>
      </p:sp>
    </p:spTree>
    <p:extLst>
      <p:ext uri="{BB962C8B-B14F-4D97-AF65-F5344CB8AC3E}">
        <p14:creationId xmlns:p14="http://schemas.microsoft.com/office/powerpoint/2010/main" val="3743836835"/>
      </p:ext>
    </p:extLst>
  </p:cSld>
  <p:clrMapOvr>
    <a:masterClrMapping/>
  </p:clrMapOvr>
  <p:transition spd="slow">
    <p:cover/>
  </p:transition>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17" name="矩形 16"/>
          <p:cNvSpPr/>
          <p:nvPr/>
        </p:nvSpPr>
        <p:spPr>
          <a:xfrm>
            <a:off x="-61546" y="1468322"/>
            <a:ext cx="12253546" cy="3886200"/>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Text Placeholder 3"/>
          <p:cNvSpPr txBox="1">
            <a:spLocks/>
          </p:cNvSpPr>
          <p:nvPr/>
        </p:nvSpPr>
        <p:spPr>
          <a:xfrm>
            <a:off x="1541464" y="2547939"/>
            <a:ext cx="1641475" cy="1570037"/>
          </a:xfrm>
          <a:prstGeom prst="rect">
            <a:avLst/>
          </a:prstGeom>
        </p:spPr>
        <p:txBody>
          <a:bodyPr wrap="none" lIns="0" tIns="0" rIns="0" bIns="0" anchor="ct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spcBef>
                <a:spcPct val="20000"/>
              </a:spcBef>
              <a:defRPr/>
            </a:pPr>
            <a:r>
              <a:rPr lang="en-US" sz="11500">
                <a:solidFill>
                  <a:schemeClr val="bg2">
                    <a:lumMod val="25000"/>
                  </a:schemeClr>
                </a:solidFill>
                <a:latin typeface="微软雅黑" panose="020B0503020204020204" pitchFamily="34" charset="-122"/>
                <a:ea typeface="微软雅黑" panose="020B0503020204020204" pitchFamily="34" charset="-122"/>
                <a:cs typeface="Arial" panose="020B0604020202020204" pitchFamily="34" charset="0"/>
              </a:rPr>
              <a:t>03</a:t>
            </a:r>
            <a:endParaRPr lang="en-US" sz="11500" dirty="0">
              <a:solidFill>
                <a:schemeClr val="bg2">
                  <a:lumMod val="2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3" name="文本框 58"/>
          <p:cNvSpPr txBox="1"/>
          <p:nvPr/>
        </p:nvSpPr>
        <p:spPr>
          <a:xfrm>
            <a:off x="3760310" y="2913490"/>
            <a:ext cx="3173890" cy="830997"/>
          </a:xfrm>
          <a:prstGeom prst="rect">
            <a:avLst/>
          </a:prstGeom>
          <a:noFill/>
        </p:spPr>
        <p:txBody>
          <a:bodyPr wrap="square">
            <a:spAutoFit/>
          </a:bodyPr>
          <a:lstStyle/>
          <a:p>
            <a:pPr>
              <a:defRPr/>
            </a:pPr>
            <a:r>
              <a:rPr lang="en-US" altLang="zh-CN" sz="4800" b="1">
                <a:solidFill>
                  <a:schemeClr val="bg2">
                    <a:lumMod val="25000"/>
                  </a:schemeClr>
                </a:solidFill>
                <a:latin typeface="微软雅黑" panose="020B0503020204020204" pitchFamily="34" charset="-122"/>
                <a:ea typeface="微软雅黑" panose="020B0503020204020204" pitchFamily="34" charset="-122"/>
              </a:rPr>
              <a:t>ftp</a:t>
            </a:r>
            <a:r>
              <a:rPr lang="zh-CN" altLang="en-US" sz="4800" b="1">
                <a:solidFill>
                  <a:schemeClr val="bg2">
                    <a:lumMod val="25000"/>
                  </a:schemeClr>
                </a:solidFill>
                <a:latin typeface="微软雅黑" panose="020B0503020204020204" pitchFamily="34" charset="-122"/>
                <a:ea typeface="微软雅黑" panose="020B0503020204020204" pitchFamily="34" charset="-122"/>
              </a:rPr>
              <a:t>实现</a:t>
            </a:r>
            <a:endParaRPr lang="zh-CN" altLang="en-US" sz="4800" b="1" dirty="0">
              <a:solidFill>
                <a:schemeClr val="bg2">
                  <a:lumMod val="25000"/>
                </a:schemeClr>
              </a:solidFill>
              <a:latin typeface="微软雅黑" panose="020B0503020204020204" pitchFamily="34" charset="-122"/>
              <a:ea typeface="微软雅黑" panose="020B0503020204020204" pitchFamily="34" charset="-122"/>
            </a:endParaRPr>
          </a:p>
        </p:txBody>
      </p:sp>
      <p:sp>
        <p:nvSpPr>
          <p:cNvPr id="35" name="等腰三角形 34"/>
          <p:cNvSpPr/>
          <p:nvPr/>
        </p:nvSpPr>
        <p:spPr>
          <a:xfrm rot="9233090">
            <a:off x="8731250" y="2454275"/>
            <a:ext cx="266700" cy="230188"/>
          </a:xfrm>
          <a:prstGeom prst="triangle">
            <a:avLst/>
          </a:prstGeom>
          <a:solidFill>
            <a:schemeClr val="accent1">
              <a:lumMod val="20000"/>
              <a:lumOff val="80000"/>
            </a:schemeClr>
          </a:solidFill>
          <a:ln w="12700" cap="flat" cmpd="sng" algn="ctr">
            <a:noFill/>
            <a:prstDash val="solid"/>
            <a:miter lim="800000"/>
          </a:ln>
          <a:effectLst/>
        </p:spPr>
        <p:txBody>
          <a:bodyPr anchor="ctr"/>
          <a:lstStyle/>
          <a:p>
            <a:pPr algn="ctr">
              <a:defRPr/>
            </a:pPr>
            <a:endParaRPr lang="zh-CN" altLang="en-US" kern="0">
              <a:solidFill>
                <a:srgbClr val="FFC20F"/>
              </a:solidFill>
              <a:ea typeface="幼圆"/>
            </a:endParaRPr>
          </a:p>
        </p:txBody>
      </p:sp>
      <p:sp>
        <p:nvSpPr>
          <p:cNvPr id="36" name="等腰三角形 35"/>
          <p:cNvSpPr/>
          <p:nvPr/>
        </p:nvSpPr>
        <p:spPr>
          <a:xfrm rot="15569576">
            <a:off x="8378826" y="3128963"/>
            <a:ext cx="396875" cy="342900"/>
          </a:xfrm>
          <a:prstGeom prst="triangle">
            <a:avLst/>
          </a:prstGeom>
          <a:solidFill>
            <a:schemeClr val="accent1">
              <a:lumMod val="60000"/>
              <a:lumOff val="40000"/>
            </a:schemeClr>
          </a:solidFill>
          <a:ln w="12700" cap="flat" cmpd="sng" algn="ctr">
            <a:noFill/>
            <a:prstDash val="solid"/>
            <a:miter lim="800000"/>
          </a:ln>
          <a:effectLst/>
        </p:spPr>
        <p:txBody>
          <a:bodyPr anchor="ctr"/>
          <a:lstStyle/>
          <a:p>
            <a:pPr algn="ctr">
              <a:defRPr/>
            </a:pPr>
            <a:endParaRPr lang="zh-CN" altLang="en-US" kern="0">
              <a:solidFill>
                <a:srgbClr val="FFC20F"/>
              </a:solidFill>
              <a:ea typeface="幼圆"/>
            </a:endParaRPr>
          </a:p>
        </p:txBody>
      </p:sp>
      <p:sp>
        <p:nvSpPr>
          <p:cNvPr id="37" name="等腰三角形 36"/>
          <p:cNvSpPr/>
          <p:nvPr/>
        </p:nvSpPr>
        <p:spPr>
          <a:xfrm rot="21371394">
            <a:off x="8247063" y="1804989"/>
            <a:ext cx="266700" cy="230187"/>
          </a:xfrm>
          <a:prstGeom prst="triangle">
            <a:avLst/>
          </a:prstGeom>
          <a:solidFill>
            <a:schemeClr val="accent1">
              <a:lumMod val="60000"/>
              <a:lumOff val="40000"/>
            </a:schemeClr>
          </a:solidFill>
          <a:ln w="12700" cap="flat" cmpd="sng" algn="ctr">
            <a:noFill/>
            <a:prstDash val="solid"/>
            <a:miter lim="800000"/>
          </a:ln>
          <a:effectLst/>
        </p:spPr>
        <p:txBody>
          <a:bodyPr anchor="ctr"/>
          <a:lstStyle/>
          <a:p>
            <a:pPr algn="ctr">
              <a:defRPr/>
            </a:pPr>
            <a:endParaRPr lang="zh-CN" altLang="en-US" kern="0">
              <a:solidFill>
                <a:srgbClr val="FFC20F"/>
              </a:solidFill>
              <a:ea typeface="幼圆"/>
            </a:endParaRPr>
          </a:p>
        </p:txBody>
      </p:sp>
      <p:sp>
        <p:nvSpPr>
          <p:cNvPr id="38" name="等腰三角形 37"/>
          <p:cNvSpPr/>
          <p:nvPr/>
        </p:nvSpPr>
        <p:spPr>
          <a:xfrm rot="12912161">
            <a:off x="9288463" y="3487739"/>
            <a:ext cx="944562" cy="815975"/>
          </a:xfrm>
          <a:prstGeom prst="triangle">
            <a:avLst/>
          </a:prstGeom>
          <a:solidFill>
            <a:schemeClr val="accent1"/>
          </a:solidFill>
          <a:ln w="12700" cap="flat" cmpd="sng" algn="ctr">
            <a:noFill/>
            <a:prstDash val="solid"/>
            <a:miter lim="800000"/>
          </a:ln>
          <a:effectLst/>
        </p:spPr>
        <p:txBody>
          <a:bodyPr anchor="ctr"/>
          <a:lstStyle/>
          <a:p>
            <a:pPr algn="ctr">
              <a:defRPr/>
            </a:pPr>
            <a:endParaRPr lang="zh-CN" altLang="en-US" kern="0">
              <a:solidFill>
                <a:srgbClr val="FFC20F"/>
              </a:solidFill>
              <a:ea typeface="幼圆"/>
            </a:endParaRPr>
          </a:p>
        </p:txBody>
      </p:sp>
      <p:sp>
        <p:nvSpPr>
          <p:cNvPr id="39" name="等腰三角形 38"/>
          <p:cNvSpPr/>
          <p:nvPr/>
        </p:nvSpPr>
        <p:spPr>
          <a:xfrm rot="12912161">
            <a:off x="9156700" y="3427413"/>
            <a:ext cx="1176338" cy="1014412"/>
          </a:xfrm>
          <a:prstGeom prst="triangle">
            <a:avLst/>
          </a:prstGeom>
          <a:noFill/>
          <a:ln w="12700" cap="flat" cmpd="sng" algn="ctr">
            <a:solidFill>
              <a:schemeClr val="accent1"/>
            </a:solidFill>
            <a:prstDash val="solid"/>
            <a:miter lim="800000"/>
          </a:ln>
          <a:effectLst/>
        </p:spPr>
        <p:txBody>
          <a:bodyPr anchor="ctr"/>
          <a:lstStyle/>
          <a:p>
            <a:pPr algn="ctr">
              <a:defRPr/>
            </a:pPr>
            <a:endParaRPr lang="zh-CN" altLang="en-US" kern="0">
              <a:solidFill>
                <a:srgbClr val="FFC20F"/>
              </a:solidFill>
              <a:ea typeface="幼圆"/>
            </a:endParaRPr>
          </a:p>
        </p:txBody>
      </p:sp>
      <p:sp>
        <p:nvSpPr>
          <p:cNvPr id="40" name="椭圆 39"/>
          <p:cNvSpPr/>
          <p:nvPr/>
        </p:nvSpPr>
        <p:spPr>
          <a:xfrm rot="9110320">
            <a:off x="10477500" y="3792539"/>
            <a:ext cx="114300" cy="115887"/>
          </a:xfrm>
          <a:prstGeom prst="ellipse">
            <a:avLst/>
          </a:prstGeom>
          <a:solidFill>
            <a:schemeClr val="accent1"/>
          </a:solidFill>
          <a:ln w="12700" cap="flat" cmpd="sng" algn="ctr">
            <a:noFill/>
            <a:prstDash val="solid"/>
            <a:miter lim="800000"/>
          </a:ln>
          <a:effectLst/>
        </p:spPr>
        <p:txBody>
          <a:bodyPr anchor="ctr"/>
          <a:lstStyle/>
          <a:p>
            <a:pPr algn="ctr">
              <a:defRPr/>
            </a:pPr>
            <a:endParaRPr lang="zh-CN" altLang="en-US" kern="0">
              <a:solidFill>
                <a:srgbClr val="FFFFFF"/>
              </a:solidFill>
              <a:ea typeface="幼圆"/>
            </a:endParaRPr>
          </a:p>
        </p:txBody>
      </p:sp>
      <p:sp>
        <p:nvSpPr>
          <p:cNvPr id="41" name="椭圆 40"/>
          <p:cNvSpPr/>
          <p:nvPr/>
        </p:nvSpPr>
        <p:spPr>
          <a:xfrm rot="9110320">
            <a:off x="9388475" y="4295775"/>
            <a:ext cx="115888" cy="115888"/>
          </a:xfrm>
          <a:prstGeom prst="ellipse">
            <a:avLst/>
          </a:prstGeom>
          <a:solidFill>
            <a:schemeClr val="accent1"/>
          </a:solidFill>
          <a:ln w="12700" cap="flat" cmpd="sng" algn="ctr">
            <a:noFill/>
            <a:prstDash val="solid"/>
            <a:miter lim="800000"/>
          </a:ln>
          <a:effectLst/>
        </p:spPr>
        <p:txBody>
          <a:bodyPr anchor="ctr"/>
          <a:lstStyle/>
          <a:p>
            <a:pPr algn="ctr">
              <a:defRPr/>
            </a:pPr>
            <a:endParaRPr lang="zh-CN" altLang="en-US" kern="0">
              <a:solidFill>
                <a:srgbClr val="FFFFFF"/>
              </a:solidFill>
              <a:ea typeface="幼圆"/>
            </a:endParaRPr>
          </a:p>
        </p:txBody>
      </p:sp>
      <p:sp>
        <p:nvSpPr>
          <p:cNvPr id="42" name="椭圆 41"/>
          <p:cNvSpPr/>
          <p:nvPr/>
        </p:nvSpPr>
        <p:spPr>
          <a:xfrm rot="9110320">
            <a:off x="9505950" y="3132139"/>
            <a:ext cx="114300" cy="115887"/>
          </a:xfrm>
          <a:prstGeom prst="ellipse">
            <a:avLst/>
          </a:prstGeom>
          <a:solidFill>
            <a:schemeClr val="accent1"/>
          </a:solidFill>
          <a:ln w="12700" cap="flat" cmpd="sng" algn="ctr">
            <a:noFill/>
            <a:prstDash val="solid"/>
            <a:miter lim="800000"/>
          </a:ln>
          <a:effectLst/>
        </p:spPr>
        <p:txBody>
          <a:bodyPr anchor="ctr"/>
          <a:lstStyle/>
          <a:p>
            <a:pPr algn="ctr">
              <a:defRPr/>
            </a:pPr>
            <a:endParaRPr lang="zh-CN" altLang="en-US" kern="0">
              <a:solidFill>
                <a:srgbClr val="FFFFFF"/>
              </a:solidFill>
              <a:ea typeface="幼圆"/>
            </a:endParaRPr>
          </a:p>
        </p:txBody>
      </p:sp>
      <p:sp>
        <p:nvSpPr>
          <p:cNvPr id="43" name="等腰三角形 42"/>
          <p:cNvSpPr/>
          <p:nvPr/>
        </p:nvSpPr>
        <p:spPr>
          <a:xfrm rot="18210217">
            <a:off x="7838282" y="2162970"/>
            <a:ext cx="127000" cy="109537"/>
          </a:xfrm>
          <a:prstGeom prst="triangle">
            <a:avLst/>
          </a:prstGeom>
          <a:solidFill>
            <a:schemeClr val="accent1">
              <a:lumMod val="20000"/>
              <a:lumOff val="80000"/>
            </a:schemeClr>
          </a:solidFill>
          <a:ln w="12700" cap="flat" cmpd="sng" algn="ctr">
            <a:noFill/>
            <a:prstDash val="solid"/>
            <a:miter lim="800000"/>
          </a:ln>
          <a:effectLst/>
        </p:spPr>
        <p:txBody>
          <a:bodyPr anchor="ctr"/>
          <a:lstStyle/>
          <a:p>
            <a:pPr algn="ctr">
              <a:defRPr/>
            </a:pPr>
            <a:endParaRPr lang="zh-CN" altLang="en-US" kern="0">
              <a:solidFill>
                <a:srgbClr val="FFC20F"/>
              </a:solidFill>
              <a:ea typeface="幼圆"/>
            </a:endParaRPr>
          </a:p>
        </p:txBody>
      </p:sp>
      <p:sp>
        <p:nvSpPr>
          <p:cNvPr id="44" name="等腰三角形 43"/>
          <p:cNvSpPr/>
          <p:nvPr/>
        </p:nvSpPr>
        <p:spPr>
          <a:xfrm rot="8748521">
            <a:off x="8196264" y="2314575"/>
            <a:ext cx="128587" cy="109538"/>
          </a:xfrm>
          <a:prstGeom prst="triangle">
            <a:avLst/>
          </a:prstGeom>
          <a:solidFill>
            <a:schemeClr val="accent1">
              <a:lumMod val="40000"/>
              <a:lumOff val="60000"/>
            </a:schemeClr>
          </a:solidFill>
          <a:ln w="12700" cap="flat" cmpd="sng" algn="ctr">
            <a:noFill/>
            <a:prstDash val="solid"/>
            <a:miter lim="800000"/>
          </a:ln>
          <a:effectLst/>
        </p:spPr>
        <p:txBody>
          <a:bodyPr anchor="ctr"/>
          <a:lstStyle/>
          <a:p>
            <a:pPr algn="ctr">
              <a:defRPr/>
            </a:pPr>
            <a:endParaRPr lang="zh-CN" altLang="en-US" kern="0">
              <a:solidFill>
                <a:srgbClr val="FFC20F"/>
              </a:solidFill>
              <a:ea typeface="幼圆"/>
            </a:endParaRPr>
          </a:p>
        </p:txBody>
      </p:sp>
      <p:cxnSp>
        <p:nvCxnSpPr>
          <p:cNvPr id="45" name="Straight Connector 13"/>
          <p:cNvCxnSpPr>
            <a:cxnSpLocks noChangeShapeType="1"/>
          </p:cNvCxnSpPr>
          <p:nvPr/>
        </p:nvCxnSpPr>
        <p:spPr bwMode="auto">
          <a:xfrm flipH="1">
            <a:off x="1524000" y="4110038"/>
            <a:ext cx="6732588" cy="0"/>
          </a:xfrm>
          <a:prstGeom prst="line">
            <a:avLst/>
          </a:prstGeom>
          <a:noFill/>
          <a:ln w="19050" cap="sq" algn="ctr">
            <a:solidFill>
              <a:schemeClr val="accent1"/>
            </a:solidFill>
            <a:miter lim="800000"/>
            <a:headEnd type="oval" w="med" len="med"/>
            <a:tailEnd/>
          </a:ln>
          <a:extLst>
            <a:ext uri="{909E8E84-426E-40DD-AFC4-6F175D3DCCD1}">
              <a14:hiddenFill xmlns:a14="http://schemas.microsoft.com/office/drawing/2010/main">
                <a:noFill/>
              </a14:hiddenFill>
            </a:ext>
          </a:extLst>
        </p:spPr>
      </p:cxnSp>
      <p:sp>
        <p:nvSpPr>
          <p:cNvPr id="2" name="灯片编号占位符 1"/>
          <p:cNvSpPr>
            <a:spLocks noGrp="1"/>
          </p:cNvSpPr>
          <p:nvPr>
            <p:ph type="sldNum" sz="quarter" idx="10"/>
          </p:nvPr>
        </p:nvSpPr>
        <p:spPr/>
        <p:txBody>
          <a:bodyPr/>
          <a:lstStyle/>
          <a:p>
            <a:fld id="{023126B9-07AC-4BAF-B3D7-FAC1D3999DA4}" type="slidenum">
              <a:rPr lang="zh-CN" altLang="en-US" smtClean="0"/>
              <a:pPr/>
              <a:t>12</a:t>
            </a:fld>
            <a:endParaRPr lang="zh-CN" altLang="en-US" dirty="0"/>
          </a:p>
        </p:txBody>
      </p:sp>
    </p:spTree>
    <p:extLst>
      <p:ext uri="{BB962C8B-B14F-4D97-AF65-F5344CB8AC3E}">
        <p14:creationId xmlns:p14="http://schemas.microsoft.com/office/powerpoint/2010/main" val="38775765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灯片编号占位符 22"/>
          <p:cNvSpPr>
            <a:spLocks noGrp="1"/>
          </p:cNvSpPr>
          <p:nvPr>
            <p:ph type="sldNum" sz="quarter" idx="10"/>
          </p:nvPr>
        </p:nvSpPr>
        <p:spPr/>
        <p:txBody>
          <a:bodyPr/>
          <a:lstStyle/>
          <a:p>
            <a:fld id="{023126B9-07AC-4BAF-B3D7-FAC1D3999DA4}" type="slidenum">
              <a:rPr lang="zh-CN" altLang="en-US" smtClean="0"/>
              <a:pPr/>
              <a:t>13</a:t>
            </a:fld>
            <a:endParaRPr lang="zh-CN" altLang="en-US" dirty="0"/>
          </a:p>
        </p:txBody>
      </p:sp>
      <p:sp>
        <p:nvSpPr>
          <p:cNvPr id="25" name="文本框 24"/>
          <p:cNvSpPr txBox="1"/>
          <p:nvPr/>
        </p:nvSpPr>
        <p:spPr>
          <a:xfrm>
            <a:off x="1233556" y="357012"/>
            <a:ext cx="6569324" cy="461665"/>
          </a:xfrm>
          <a:prstGeom prst="rect">
            <a:avLst/>
          </a:prstGeom>
          <a:noFill/>
        </p:spPr>
        <p:txBody>
          <a:bodyPr wrap="square" rtlCol="0">
            <a:spAutoFit/>
          </a:bodyPr>
          <a:lstStyle/>
          <a:p>
            <a:r>
              <a:rPr lang="zh-CN" altLang="en-US" sz="2400" dirty="0">
                <a:solidFill>
                  <a:schemeClr val="bg2">
                    <a:lumMod val="25000"/>
                  </a:schemeClr>
                </a:solidFill>
                <a:latin typeface="方正兰亭粗黑_GBK" panose="02000000000000000000" pitchFamily="2" charset="-122"/>
                <a:ea typeface="方正兰亭粗黑_GBK" panose="02000000000000000000" pitchFamily="2" charset="-122"/>
              </a:rPr>
              <a:t>章节标题假装会有很多文字</a:t>
            </a:r>
          </a:p>
        </p:txBody>
      </p:sp>
      <p:sp>
        <p:nvSpPr>
          <p:cNvPr id="26" name="任意多边形 25"/>
          <p:cNvSpPr/>
          <p:nvPr/>
        </p:nvSpPr>
        <p:spPr>
          <a:xfrm flipH="1">
            <a:off x="1341487" y="780336"/>
            <a:ext cx="2853178" cy="45719"/>
          </a:xfrm>
          <a:custGeom>
            <a:avLst/>
            <a:gdLst>
              <a:gd name="connsiteX0" fmla="*/ 7977051 w 7977051"/>
              <a:gd name="connsiteY0" fmla="*/ 0 h 31619"/>
              <a:gd name="connsiteX1" fmla="*/ 0 w 7977051"/>
              <a:gd name="connsiteY1" fmla="*/ 0 h 31619"/>
              <a:gd name="connsiteX2" fmla="*/ 0 w 7977051"/>
              <a:gd name="connsiteY2" fmla="*/ 31619 h 31619"/>
              <a:gd name="connsiteX3" fmla="*/ 7977051 w 7977051"/>
              <a:gd name="connsiteY3" fmla="*/ 31619 h 31619"/>
              <a:gd name="connsiteX4" fmla="*/ 7977051 w 7977051"/>
              <a:gd name="connsiteY4" fmla="*/ 15810 h 3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7051" h="31619">
                <a:moveTo>
                  <a:pt x="7977051" y="0"/>
                </a:moveTo>
                <a:lnTo>
                  <a:pt x="0" y="0"/>
                </a:lnTo>
                <a:lnTo>
                  <a:pt x="0" y="31619"/>
                </a:lnTo>
                <a:lnTo>
                  <a:pt x="7977051" y="31619"/>
                </a:lnTo>
                <a:lnTo>
                  <a:pt x="7977051" y="1581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endParaRPr>
          </a:p>
        </p:txBody>
      </p:sp>
      <p:pic>
        <p:nvPicPr>
          <p:cNvPr id="27" name="图片 2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4902" y="364144"/>
            <a:ext cx="812064" cy="812064"/>
          </a:xfrm>
          <a:prstGeom prst="rect">
            <a:avLst/>
          </a:prstGeom>
        </p:spPr>
      </p:pic>
      <p:sp>
        <p:nvSpPr>
          <p:cNvPr id="28" name="文本框 27"/>
          <p:cNvSpPr txBox="1"/>
          <p:nvPr/>
        </p:nvSpPr>
        <p:spPr>
          <a:xfrm>
            <a:off x="1253876" y="827253"/>
            <a:ext cx="6569324" cy="369332"/>
          </a:xfrm>
          <a:prstGeom prst="rect">
            <a:avLst/>
          </a:prstGeom>
          <a:noFill/>
        </p:spPr>
        <p:txBody>
          <a:bodyPr wrap="square" rtlCol="0">
            <a:spAutoFit/>
          </a:bodyPr>
          <a:lstStyle/>
          <a:p>
            <a:r>
              <a:rPr lang="zh-CN" altLang="en-US" dirty="0">
                <a:solidFill>
                  <a:schemeClr val="bg2">
                    <a:lumMod val="25000"/>
                  </a:schemeClr>
                </a:solidFill>
                <a:latin typeface="方正兰亭粗黑_GBK" panose="02000000000000000000" pitchFamily="2" charset="-122"/>
                <a:ea typeface="方正兰亭粗黑_GBK" panose="02000000000000000000" pitchFamily="2" charset="-122"/>
              </a:rPr>
              <a:t>小标题文字小一些</a:t>
            </a:r>
          </a:p>
        </p:txBody>
      </p:sp>
      <p:graphicFrame>
        <p:nvGraphicFramePr>
          <p:cNvPr id="22" name="表格 21">
            <a:extLst>
              <a:ext uri="{FF2B5EF4-FFF2-40B4-BE49-F238E27FC236}">
                <a16:creationId xmlns:a16="http://schemas.microsoft.com/office/drawing/2014/main" id="{5A7A2352-2201-479C-8ED5-15C4CBE1DC7C}"/>
              </a:ext>
            </a:extLst>
          </p:cNvPr>
          <p:cNvGraphicFramePr>
            <a:graphicFrameLocks noGrp="1"/>
          </p:cNvGraphicFramePr>
          <p:nvPr>
            <p:extLst>
              <p:ext uri="{D42A27DB-BD31-4B8C-83A1-F6EECF244321}">
                <p14:modId xmlns:p14="http://schemas.microsoft.com/office/powerpoint/2010/main" val="1889151756"/>
              </p:ext>
            </p:extLst>
          </p:nvPr>
        </p:nvGraphicFramePr>
        <p:xfrm>
          <a:off x="115910" y="-27119"/>
          <a:ext cx="11584544" cy="6788137"/>
        </p:xfrm>
        <a:graphic>
          <a:graphicData uri="http://schemas.openxmlformats.org/drawingml/2006/table">
            <a:tbl>
              <a:tblPr firstRow="1" firstCol="1" bandRow="1">
                <a:tableStyleId>{5C22544A-7EE6-4342-B048-85BDC9FD1C3A}</a:tableStyleId>
              </a:tblPr>
              <a:tblGrid>
                <a:gridCol w="1060509">
                  <a:extLst>
                    <a:ext uri="{9D8B030D-6E8A-4147-A177-3AD203B41FA5}">
                      <a16:colId xmlns:a16="http://schemas.microsoft.com/office/drawing/2014/main" val="1857632126"/>
                    </a:ext>
                  </a:extLst>
                </a:gridCol>
                <a:gridCol w="1641425">
                  <a:extLst>
                    <a:ext uri="{9D8B030D-6E8A-4147-A177-3AD203B41FA5}">
                      <a16:colId xmlns:a16="http://schemas.microsoft.com/office/drawing/2014/main" val="3055048326"/>
                    </a:ext>
                  </a:extLst>
                </a:gridCol>
                <a:gridCol w="3930686">
                  <a:extLst>
                    <a:ext uri="{9D8B030D-6E8A-4147-A177-3AD203B41FA5}">
                      <a16:colId xmlns:a16="http://schemas.microsoft.com/office/drawing/2014/main" val="318712163"/>
                    </a:ext>
                  </a:extLst>
                </a:gridCol>
                <a:gridCol w="4951924">
                  <a:extLst>
                    <a:ext uri="{9D8B030D-6E8A-4147-A177-3AD203B41FA5}">
                      <a16:colId xmlns:a16="http://schemas.microsoft.com/office/drawing/2014/main" val="2424735362"/>
                    </a:ext>
                  </a:extLst>
                </a:gridCol>
              </a:tblGrid>
              <a:tr h="424321">
                <a:tc>
                  <a:txBody>
                    <a:bodyPr/>
                    <a:lstStyle/>
                    <a:p>
                      <a:pPr algn="ctr">
                        <a:lnSpc>
                          <a:spcPct val="150000"/>
                        </a:lnSpc>
                      </a:pPr>
                      <a:r>
                        <a:rPr lang="zh-CN" sz="1600" kern="100">
                          <a:effectLst/>
                        </a:rPr>
                        <a:t>指令</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41396" marR="41396" marT="0" marB="0" anchor="ctr"/>
                </a:tc>
                <a:tc>
                  <a:txBody>
                    <a:bodyPr/>
                    <a:lstStyle/>
                    <a:p>
                      <a:pPr algn="ctr">
                        <a:lnSpc>
                          <a:spcPct val="150000"/>
                        </a:lnSpc>
                      </a:pPr>
                      <a:r>
                        <a:rPr lang="zh-CN" sz="1600" kern="100">
                          <a:effectLst/>
                        </a:rPr>
                        <a:t>参数</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41396" marR="41396" marT="0" marB="0" anchor="ctr"/>
                </a:tc>
                <a:tc>
                  <a:txBody>
                    <a:bodyPr/>
                    <a:lstStyle/>
                    <a:p>
                      <a:pPr algn="ctr">
                        <a:lnSpc>
                          <a:spcPct val="150000"/>
                        </a:lnSpc>
                      </a:pPr>
                      <a:r>
                        <a:rPr lang="zh-CN" sz="1600" kern="100">
                          <a:effectLst/>
                        </a:rPr>
                        <a:t>响应代码及含义</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41396" marR="41396" marT="0" marB="0" anchor="ctr"/>
                </a:tc>
                <a:tc>
                  <a:txBody>
                    <a:bodyPr/>
                    <a:lstStyle/>
                    <a:p>
                      <a:pPr algn="ctr">
                        <a:lnSpc>
                          <a:spcPct val="150000"/>
                        </a:lnSpc>
                      </a:pPr>
                      <a:r>
                        <a:rPr lang="zh-CN" sz="1600" kern="100">
                          <a:effectLst/>
                        </a:rPr>
                        <a:t>含义</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41396" marR="41396" marT="0" marB="0" anchor="ctr"/>
                </a:tc>
                <a:extLst>
                  <a:ext uri="{0D108BD9-81ED-4DB2-BD59-A6C34878D82A}">
                    <a16:rowId xmlns:a16="http://schemas.microsoft.com/office/drawing/2014/main" val="1140631778"/>
                  </a:ext>
                </a:extLst>
              </a:tr>
              <a:tr h="528715">
                <a:tc>
                  <a:txBody>
                    <a:bodyPr/>
                    <a:lstStyle/>
                    <a:p>
                      <a:pPr algn="ctr">
                        <a:lnSpc>
                          <a:spcPct val="150000"/>
                        </a:lnSpc>
                      </a:pPr>
                      <a:r>
                        <a:rPr lang="en-US" sz="1200" kern="100">
                          <a:effectLst/>
                        </a:rPr>
                        <a:t>USER</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1396" marR="41396" marT="0" marB="0" anchor="ctr"/>
                </a:tc>
                <a:tc>
                  <a:txBody>
                    <a:bodyPr/>
                    <a:lstStyle/>
                    <a:p>
                      <a:pPr algn="ctr">
                        <a:lnSpc>
                          <a:spcPct val="150000"/>
                        </a:lnSpc>
                      </a:pPr>
                      <a:r>
                        <a:rPr lang="zh-CN" sz="1200" kern="100">
                          <a:effectLst/>
                        </a:rPr>
                        <a:t>具体用户名</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1396" marR="41396" marT="0" marB="0" anchor="ctr"/>
                </a:tc>
                <a:tc>
                  <a:txBody>
                    <a:bodyPr/>
                    <a:lstStyle/>
                    <a:p>
                      <a:pPr algn="ctr">
                        <a:lnSpc>
                          <a:spcPct val="150000"/>
                        </a:lnSpc>
                      </a:pPr>
                      <a:r>
                        <a:rPr lang="en-US" sz="1200" kern="100">
                          <a:effectLst/>
                        </a:rPr>
                        <a:t>331 </a:t>
                      </a:r>
                      <a:r>
                        <a:rPr lang="zh-CN" sz="1200" kern="100">
                          <a:effectLst/>
                        </a:rPr>
                        <a:t>请输入密码</a:t>
                      </a:r>
                    </a:p>
                    <a:p>
                      <a:pPr algn="ctr">
                        <a:lnSpc>
                          <a:spcPct val="150000"/>
                        </a:lnSpc>
                      </a:pPr>
                      <a:r>
                        <a:rPr lang="en-US" sz="1200" kern="100">
                          <a:effectLst/>
                        </a:rPr>
                        <a:t>504 </a:t>
                      </a:r>
                      <a:r>
                        <a:rPr lang="zh-CN" sz="1200" kern="100">
                          <a:effectLst/>
                        </a:rPr>
                        <a:t>用户名不存在</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1396" marR="41396" marT="0" marB="0" anchor="ctr"/>
                </a:tc>
                <a:tc>
                  <a:txBody>
                    <a:bodyPr/>
                    <a:lstStyle/>
                    <a:p>
                      <a:pPr algn="ctr">
                        <a:lnSpc>
                          <a:spcPct val="150000"/>
                        </a:lnSpc>
                      </a:pPr>
                      <a:r>
                        <a:rPr lang="zh-CN" sz="1200" kern="100">
                          <a:effectLst/>
                        </a:rPr>
                        <a:t>输入用户名，要求客户端在任何指令之前必须首先完成</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1396" marR="41396" marT="0" marB="0" anchor="ctr"/>
                </a:tc>
                <a:extLst>
                  <a:ext uri="{0D108BD9-81ED-4DB2-BD59-A6C34878D82A}">
                    <a16:rowId xmlns:a16="http://schemas.microsoft.com/office/drawing/2014/main" val="2579070878"/>
                  </a:ext>
                </a:extLst>
              </a:tr>
              <a:tr h="320031">
                <a:tc>
                  <a:txBody>
                    <a:bodyPr/>
                    <a:lstStyle/>
                    <a:p>
                      <a:pPr algn="ctr">
                        <a:lnSpc>
                          <a:spcPct val="150000"/>
                        </a:lnSpc>
                      </a:pPr>
                      <a:r>
                        <a:rPr lang="en-US" sz="1200" kern="100">
                          <a:effectLst/>
                        </a:rPr>
                        <a:t>PASS</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1396" marR="41396" marT="0" marB="0" anchor="ctr"/>
                </a:tc>
                <a:tc>
                  <a:txBody>
                    <a:bodyPr/>
                    <a:lstStyle/>
                    <a:p>
                      <a:pPr algn="ctr">
                        <a:lnSpc>
                          <a:spcPct val="150000"/>
                        </a:lnSpc>
                      </a:pPr>
                      <a:r>
                        <a:rPr lang="zh-CN" sz="1200" kern="100">
                          <a:effectLst/>
                        </a:rPr>
                        <a:t>用户名对应的密码</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1396" marR="41396" marT="0" marB="0" anchor="ctr"/>
                </a:tc>
                <a:tc>
                  <a:txBody>
                    <a:bodyPr/>
                    <a:lstStyle/>
                    <a:p>
                      <a:pPr algn="ctr">
                        <a:lnSpc>
                          <a:spcPct val="150000"/>
                        </a:lnSpc>
                      </a:pPr>
                      <a:r>
                        <a:rPr lang="en-US" sz="1200" kern="100">
                          <a:effectLst/>
                        </a:rPr>
                        <a:t>230 </a:t>
                      </a:r>
                      <a:r>
                        <a:rPr lang="zh-CN" sz="1200" kern="100">
                          <a:effectLst/>
                        </a:rPr>
                        <a:t>登录成功</a:t>
                      </a:r>
                    </a:p>
                    <a:p>
                      <a:pPr algn="ctr">
                        <a:lnSpc>
                          <a:spcPct val="150000"/>
                        </a:lnSpc>
                      </a:pPr>
                      <a:r>
                        <a:rPr lang="en-US" sz="1200" kern="100">
                          <a:effectLst/>
                        </a:rPr>
                        <a:t>504 </a:t>
                      </a:r>
                      <a:r>
                        <a:rPr lang="zh-CN" sz="1200" kern="100">
                          <a:effectLst/>
                        </a:rPr>
                        <a:t>登录失败</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1396" marR="41396" marT="0" marB="0" anchor="ctr"/>
                </a:tc>
                <a:tc>
                  <a:txBody>
                    <a:bodyPr/>
                    <a:lstStyle/>
                    <a:p>
                      <a:pPr algn="ctr">
                        <a:lnSpc>
                          <a:spcPct val="150000"/>
                        </a:lnSpc>
                      </a:pPr>
                      <a:r>
                        <a:rPr lang="zh-CN" sz="1200" kern="100">
                          <a:effectLst/>
                        </a:rPr>
                        <a:t>输入密码，在</a:t>
                      </a:r>
                      <a:r>
                        <a:rPr lang="en-US" sz="1200" kern="100">
                          <a:effectLst/>
                        </a:rPr>
                        <a:t>USER</a:t>
                      </a:r>
                      <a:r>
                        <a:rPr lang="zh-CN" sz="1200" kern="100">
                          <a:effectLst/>
                        </a:rPr>
                        <a:t>之后紧接着使用</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1396" marR="41396" marT="0" marB="0" anchor="ctr"/>
                </a:tc>
                <a:extLst>
                  <a:ext uri="{0D108BD9-81ED-4DB2-BD59-A6C34878D82A}">
                    <a16:rowId xmlns:a16="http://schemas.microsoft.com/office/drawing/2014/main" val="1384048915"/>
                  </a:ext>
                </a:extLst>
              </a:tr>
              <a:tr h="580056">
                <a:tc>
                  <a:txBody>
                    <a:bodyPr/>
                    <a:lstStyle/>
                    <a:p>
                      <a:pPr algn="ctr">
                        <a:lnSpc>
                          <a:spcPct val="150000"/>
                        </a:lnSpc>
                      </a:pPr>
                      <a:r>
                        <a:rPr lang="en-US" sz="1200" kern="100">
                          <a:effectLst/>
                        </a:rPr>
                        <a:t>MYPORT</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1396" marR="41396" marT="0" marB="0" anchor="ctr"/>
                </a:tc>
                <a:tc>
                  <a:txBody>
                    <a:bodyPr/>
                    <a:lstStyle/>
                    <a:p>
                      <a:pPr algn="ctr">
                        <a:lnSpc>
                          <a:spcPct val="150000"/>
                        </a:lnSpc>
                      </a:pPr>
                      <a:r>
                        <a:rPr lang="en-US" sz="1200" kern="100">
                          <a:effectLst/>
                        </a:rPr>
                        <a:t>IP:PORT</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1396" marR="41396" marT="0" marB="0" anchor="ctr"/>
                </a:tc>
                <a:tc>
                  <a:txBody>
                    <a:bodyPr/>
                    <a:lstStyle/>
                    <a:p>
                      <a:pPr algn="ctr">
                        <a:lnSpc>
                          <a:spcPct val="150000"/>
                        </a:lnSpc>
                      </a:pPr>
                      <a:r>
                        <a:rPr lang="en-US" sz="1200" kern="100">
                          <a:effectLst/>
                        </a:rPr>
                        <a:t>225 </a:t>
                      </a:r>
                      <a:r>
                        <a:rPr lang="zh-CN" sz="1200" kern="100">
                          <a:effectLst/>
                        </a:rPr>
                        <a:t>打开数据连接</a:t>
                      </a:r>
                    </a:p>
                    <a:p>
                      <a:pPr algn="ctr">
                        <a:lnSpc>
                          <a:spcPct val="150000"/>
                        </a:lnSpc>
                      </a:pPr>
                      <a:r>
                        <a:rPr lang="en-US" sz="1200" kern="100">
                          <a:effectLst/>
                        </a:rPr>
                        <a:t>425 </a:t>
                      </a:r>
                      <a:r>
                        <a:rPr lang="zh-CN" sz="1200" kern="100">
                          <a:effectLst/>
                        </a:rPr>
                        <a:t>无法打开数据连接</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1396" marR="41396" marT="0" marB="0" anchor="ctr"/>
                </a:tc>
                <a:tc>
                  <a:txBody>
                    <a:bodyPr/>
                    <a:lstStyle/>
                    <a:p>
                      <a:pPr algn="ctr">
                        <a:lnSpc>
                          <a:spcPct val="150000"/>
                        </a:lnSpc>
                      </a:pPr>
                      <a:r>
                        <a:rPr lang="zh-CN" sz="1200" kern="100" dirty="0">
                          <a:effectLst/>
                        </a:rPr>
                        <a:t>设置主动模式，要求登录后传输文件前设置模式（</a:t>
                      </a:r>
                      <a:r>
                        <a:rPr lang="en-US" altLang="zh-CN" sz="1200" kern="100" dirty="0">
                          <a:effectLst/>
                        </a:rPr>
                        <a:t>MY</a:t>
                      </a:r>
                      <a:r>
                        <a:rPr lang="en-US" sz="1200" kern="100" dirty="0">
                          <a:effectLst/>
                        </a:rPr>
                        <a:t>PORT</a:t>
                      </a:r>
                      <a:r>
                        <a:rPr lang="zh-CN" sz="1200" kern="100" dirty="0">
                          <a:effectLst/>
                        </a:rPr>
                        <a:t>或</a:t>
                      </a:r>
                      <a:r>
                        <a:rPr lang="en-US" sz="1200" kern="100" dirty="0">
                          <a:effectLst/>
                        </a:rPr>
                        <a:t>PASV</a:t>
                      </a:r>
                      <a:r>
                        <a:rPr lang="zh-CN" sz="1200" kern="100" dirty="0">
                          <a:effectLst/>
                        </a:rPr>
                        <a:t>），向服务器发送</a:t>
                      </a:r>
                      <a:r>
                        <a:rPr lang="en-US" sz="1200" kern="100" dirty="0">
                          <a:effectLst/>
                        </a:rPr>
                        <a:t>IP</a:t>
                      </a:r>
                      <a:r>
                        <a:rPr lang="zh-CN" sz="1200" kern="100" dirty="0">
                          <a:effectLst/>
                        </a:rPr>
                        <a:t>及端口</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41396" marR="41396" marT="0" marB="0" anchor="ctr"/>
                </a:tc>
                <a:extLst>
                  <a:ext uri="{0D108BD9-81ED-4DB2-BD59-A6C34878D82A}">
                    <a16:rowId xmlns:a16="http://schemas.microsoft.com/office/drawing/2014/main" val="3408918512"/>
                  </a:ext>
                </a:extLst>
              </a:tr>
              <a:tr h="767520">
                <a:tc>
                  <a:txBody>
                    <a:bodyPr/>
                    <a:lstStyle/>
                    <a:p>
                      <a:pPr algn="ctr">
                        <a:lnSpc>
                          <a:spcPct val="150000"/>
                        </a:lnSpc>
                      </a:pPr>
                      <a:r>
                        <a:rPr lang="en-US" sz="1200" kern="100">
                          <a:effectLst/>
                        </a:rPr>
                        <a:t>PASV</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1396" marR="41396" marT="0" marB="0" anchor="ctr"/>
                </a:tc>
                <a:tc>
                  <a:txBody>
                    <a:bodyPr/>
                    <a:lstStyle/>
                    <a:p>
                      <a:pPr algn="ctr">
                        <a:lnSpc>
                          <a:spcPct val="150000"/>
                        </a:lnSpc>
                      </a:pPr>
                      <a:r>
                        <a:rPr lang="zh-CN" sz="1200" kern="100">
                          <a:effectLst/>
                        </a:rPr>
                        <a:t>无</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1396" marR="41396" marT="0" marB="0" anchor="ctr"/>
                </a:tc>
                <a:tc>
                  <a:txBody>
                    <a:bodyPr/>
                    <a:lstStyle/>
                    <a:p>
                      <a:pPr algn="ctr">
                        <a:lnSpc>
                          <a:spcPct val="150000"/>
                        </a:lnSpc>
                      </a:pPr>
                      <a:r>
                        <a:rPr lang="en-US" sz="1200" kern="100" dirty="0">
                          <a:effectLst/>
                        </a:rPr>
                        <a:t>2277 </a:t>
                      </a:r>
                      <a:r>
                        <a:rPr lang="zh-CN" sz="1200" kern="100" dirty="0">
                          <a:effectLst/>
                        </a:rPr>
                        <a:t>进入被动模式返回服务器</a:t>
                      </a:r>
                      <a:r>
                        <a:rPr lang="en-US" sz="1200" kern="100" dirty="0">
                          <a:effectLst/>
                        </a:rPr>
                        <a:t>IP</a:t>
                      </a:r>
                      <a:r>
                        <a:rPr lang="zh-CN" sz="1200" kern="100" dirty="0">
                          <a:effectLst/>
                        </a:rPr>
                        <a:t>和端口</a:t>
                      </a:r>
                    </a:p>
                    <a:p>
                      <a:pPr algn="ctr">
                        <a:lnSpc>
                          <a:spcPct val="150000"/>
                        </a:lnSpc>
                      </a:pPr>
                      <a:r>
                        <a:rPr lang="en-US" sz="1200" kern="100" dirty="0">
                          <a:effectLst/>
                        </a:rPr>
                        <a:t>225 </a:t>
                      </a:r>
                      <a:r>
                        <a:rPr lang="zh-CN" sz="1200" kern="100" dirty="0">
                          <a:effectLst/>
                        </a:rPr>
                        <a:t>打开数据连接</a:t>
                      </a:r>
                    </a:p>
                    <a:p>
                      <a:pPr algn="ctr">
                        <a:lnSpc>
                          <a:spcPct val="150000"/>
                        </a:lnSpc>
                      </a:pPr>
                      <a:r>
                        <a:rPr lang="en-US" sz="1200" kern="100" dirty="0">
                          <a:effectLst/>
                        </a:rPr>
                        <a:t>425</a:t>
                      </a:r>
                      <a:r>
                        <a:rPr lang="zh-CN" sz="1200" kern="100" dirty="0">
                          <a:effectLst/>
                        </a:rPr>
                        <a:t>无法打开数据连接</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41396" marR="41396" marT="0" marB="0" anchor="ctr"/>
                </a:tc>
                <a:tc>
                  <a:txBody>
                    <a:bodyPr/>
                    <a:lstStyle/>
                    <a:p>
                      <a:pPr algn="ctr">
                        <a:lnSpc>
                          <a:spcPct val="150000"/>
                        </a:lnSpc>
                      </a:pPr>
                      <a:r>
                        <a:rPr lang="zh-CN" sz="1200" kern="100" dirty="0">
                          <a:effectLst/>
                        </a:rPr>
                        <a:t>设置被动模式，要求登录后传输文件前设置模式（</a:t>
                      </a:r>
                      <a:r>
                        <a:rPr lang="en-US" altLang="zh-CN" sz="1200" kern="100" dirty="0">
                          <a:effectLst/>
                        </a:rPr>
                        <a:t>MY</a:t>
                      </a:r>
                      <a:r>
                        <a:rPr lang="en-US" sz="1200" kern="100" dirty="0">
                          <a:effectLst/>
                        </a:rPr>
                        <a:t>PORT</a:t>
                      </a:r>
                      <a:r>
                        <a:rPr lang="zh-CN" sz="1200" kern="100" dirty="0">
                          <a:effectLst/>
                        </a:rPr>
                        <a:t>或</a:t>
                      </a:r>
                      <a:r>
                        <a:rPr lang="en-US" sz="1200" kern="100" dirty="0">
                          <a:effectLst/>
                        </a:rPr>
                        <a:t>PASV</a:t>
                      </a:r>
                      <a:r>
                        <a:rPr lang="zh-CN" sz="1200" kern="100" dirty="0">
                          <a:effectLst/>
                        </a:rPr>
                        <a:t>）</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41396" marR="41396" marT="0" marB="0" anchor="ctr"/>
                </a:tc>
                <a:extLst>
                  <a:ext uri="{0D108BD9-81ED-4DB2-BD59-A6C34878D82A}">
                    <a16:rowId xmlns:a16="http://schemas.microsoft.com/office/drawing/2014/main" val="3891678802"/>
                  </a:ext>
                </a:extLst>
              </a:tr>
              <a:tr h="334054">
                <a:tc>
                  <a:txBody>
                    <a:bodyPr/>
                    <a:lstStyle/>
                    <a:p>
                      <a:pPr algn="ctr">
                        <a:lnSpc>
                          <a:spcPct val="150000"/>
                        </a:lnSpc>
                      </a:pPr>
                      <a:r>
                        <a:rPr lang="en-US" sz="1200" kern="100">
                          <a:effectLst/>
                        </a:rPr>
                        <a:t>QUIT</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1396" marR="41396" marT="0" marB="0" anchor="ctr"/>
                </a:tc>
                <a:tc>
                  <a:txBody>
                    <a:bodyPr/>
                    <a:lstStyle/>
                    <a:p>
                      <a:pPr algn="ctr">
                        <a:lnSpc>
                          <a:spcPct val="150000"/>
                        </a:lnSpc>
                      </a:pPr>
                      <a:r>
                        <a:rPr lang="zh-CN" sz="1200" kern="100" dirty="0">
                          <a:effectLst/>
                        </a:rPr>
                        <a:t>无</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41396" marR="41396" marT="0" marB="0" anchor="ctr"/>
                </a:tc>
                <a:tc>
                  <a:txBody>
                    <a:bodyPr/>
                    <a:lstStyle/>
                    <a:p>
                      <a:pPr algn="ctr">
                        <a:lnSpc>
                          <a:spcPct val="150000"/>
                        </a:lnSpc>
                      </a:pPr>
                      <a:r>
                        <a:rPr lang="en-US" sz="1200" kern="100">
                          <a:effectLst/>
                        </a:rPr>
                        <a:t>221 </a:t>
                      </a:r>
                      <a:r>
                        <a:rPr lang="zh-CN" sz="1200" kern="100">
                          <a:effectLst/>
                        </a:rPr>
                        <a:t>退出网络</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1396" marR="41396" marT="0" marB="0" anchor="ctr"/>
                </a:tc>
                <a:tc>
                  <a:txBody>
                    <a:bodyPr/>
                    <a:lstStyle/>
                    <a:p>
                      <a:pPr algn="ctr">
                        <a:lnSpc>
                          <a:spcPct val="150000"/>
                        </a:lnSpc>
                      </a:pPr>
                      <a:r>
                        <a:rPr lang="zh-CN" sz="1200" kern="100">
                          <a:effectLst/>
                        </a:rPr>
                        <a:t>断开控制连接和数据连接</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1396" marR="41396" marT="0" marB="0" anchor="ctr"/>
                </a:tc>
                <a:extLst>
                  <a:ext uri="{0D108BD9-81ED-4DB2-BD59-A6C34878D82A}">
                    <a16:rowId xmlns:a16="http://schemas.microsoft.com/office/drawing/2014/main" val="556066520"/>
                  </a:ext>
                </a:extLst>
              </a:tr>
              <a:tr h="369276">
                <a:tc>
                  <a:txBody>
                    <a:bodyPr/>
                    <a:lstStyle/>
                    <a:p>
                      <a:pPr algn="ctr">
                        <a:lnSpc>
                          <a:spcPct val="150000"/>
                        </a:lnSpc>
                      </a:pPr>
                      <a:r>
                        <a:rPr lang="en-US" sz="1200" kern="100">
                          <a:effectLst/>
                        </a:rPr>
                        <a:t>STOR</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1396" marR="41396" marT="0" marB="0" anchor="ctr"/>
                </a:tc>
                <a:tc>
                  <a:txBody>
                    <a:bodyPr/>
                    <a:lstStyle/>
                    <a:p>
                      <a:pPr algn="ctr">
                        <a:lnSpc>
                          <a:spcPct val="150000"/>
                        </a:lnSpc>
                      </a:pPr>
                      <a:r>
                        <a:rPr lang="zh-CN" sz="1200" kern="100">
                          <a:effectLst/>
                        </a:rPr>
                        <a:t>文件名</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1396" marR="41396" marT="0" marB="0" anchor="ctr"/>
                </a:tc>
                <a:tc>
                  <a:txBody>
                    <a:bodyPr/>
                    <a:lstStyle/>
                    <a:p>
                      <a:pPr algn="ctr">
                        <a:lnSpc>
                          <a:spcPct val="150000"/>
                        </a:lnSpc>
                      </a:pPr>
                      <a:r>
                        <a:rPr lang="en-US" sz="1200" kern="100" dirty="0">
                          <a:effectLst/>
                        </a:rPr>
                        <a:t>125 </a:t>
                      </a:r>
                      <a:r>
                        <a:rPr lang="zh-CN" sz="1200" kern="100" dirty="0">
                          <a:effectLst/>
                        </a:rPr>
                        <a:t>开始传输文件</a:t>
                      </a:r>
                    </a:p>
                    <a:p>
                      <a:pPr algn="ctr">
                        <a:lnSpc>
                          <a:spcPct val="150000"/>
                        </a:lnSpc>
                      </a:pPr>
                      <a:r>
                        <a:rPr lang="en-US" sz="1200" kern="100" dirty="0">
                          <a:effectLst/>
                        </a:rPr>
                        <a:t>250 </a:t>
                      </a:r>
                      <a:r>
                        <a:rPr lang="zh-CN" sz="1200" kern="100" dirty="0">
                          <a:effectLst/>
                        </a:rPr>
                        <a:t>文件上传完成</a:t>
                      </a:r>
                    </a:p>
                  </a:txBody>
                  <a:tcPr marL="41396" marR="41396" marT="0" marB="0" anchor="ctr"/>
                </a:tc>
                <a:tc>
                  <a:txBody>
                    <a:bodyPr/>
                    <a:lstStyle/>
                    <a:p>
                      <a:pPr algn="ctr">
                        <a:lnSpc>
                          <a:spcPct val="150000"/>
                        </a:lnSpc>
                      </a:pPr>
                      <a:r>
                        <a:rPr lang="zh-CN" sz="1200" kern="100">
                          <a:effectLst/>
                        </a:rPr>
                        <a:t>上传文件到服务器</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1396" marR="41396" marT="0" marB="0" anchor="ctr"/>
                </a:tc>
                <a:extLst>
                  <a:ext uri="{0D108BD9-81ED-4DB2-BD59-A6C34878D82A}">
                    <a16:rowId xmlns:a16="http://schemas.microsoft.com/office/drawing/2014/main" val="2745542129"/>
                  </a:ext>
                </a:extLst>
              </a:tr>
              <a:tr h="562475">
                <a:tc>
                  <a:txBody>
                    <a:bodyPr/>
                    <a:lstStyle/>
                    <a:p>
                      <a:pPr algn="ctr">
                        <a:lnSpc>
                          <a:spcPct val="150000"/>
                        </a:lnSpc>
                      </a:pPr>
                      <a:r>
                        <a:rPr lang="en-US" sz="1200" kern="100">
                          <a:effectLst/>
                        </a:rPr>
                        <a:t>RETR</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1396" marR="41396" marT="0" marB="0" anchor="ctr"/>
                </a:tc>
                <a:tc>
                  <a:txBody>
                    <a:bodyPr/>
                    <a:lstStyle/>
                    <a:p>
                      <a:pPr algn="ctr">
                        <a:lnSpc>
                          <a:spcPct val="150000"/>
                        </a:lnSpc>
                      </a:pPr>
                      <a:r>
                        <a:rPr lang="zh-CN" sz="1200" kern="100">
                          <a:effectLst/>
                        </a:rPr>
                        <a:t>文件名</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1396" marR="41396" marT="0" marB="0" anchor="ctr"/>
                </a:tc>
                <a:tc>
                  <a:txBody>
                    <a:bodyPr/>
                    <a:lstStyle/>
                    <a:p>
                      <a:pPr algn="ctr">
                        <a:lnSpc>
                          <a:spcPct val="150000"/>
                        </a:lnSpc>
                      </a:pPr>
                      <a:r>
                        <a:rPr lang="en-US" sz="1200" kern="100">
                          <a:effectLst/>
                        </a:rPr>
                        <a:t>125 </a:t>
                      </a:r>
                      <a:r>
                        <a:rPr lang="zh-CN" sz="1200" kern="100">
                          <a:effectLst/>
                        </a:rPr>
                        <a:t>开始传输文件</a:t>
                      </a:r>
                    </a:p>
                    <a:p>
                      <a:pPr algn="ctr">
                        <a:lnSpc>
                          <a:spcPct val="150000"/>
                        </a:lnSpc>
                      </a:pPr>
                      <a:r>
                        <a:rPr lang="en-US" sz="1200" kern="100">
                          <a:effectLst/>
                        </a:rPr>
                        <a:t>250 </a:t>
                      </a:r>
                      <a:r>
                        <a:rPr lang="zh-CN" sz="1200" kern="100">
                          <a:effectLst/>
                        </a:rPr>
                        <a:t>文件回传完成</a:t>
                      </a:r>
                    </a:p>
                    <a:p>
                      <a:pPr algn="ctr">
                        <a:lnSpc>
                          <a:spcPct val="150000"/>
                        </a:lnSpc>
                      </a:pPr>
                      <a:r>
                        <a:rPr lang="en-US" sz="1200" kern="100">
                          <a:effectLst/>
                        </a:rPr>
                        <a:t>450 </a:t>
                      </a:r>
                      <a:r>
                        <a:rPr lang="zh-CN" sz="1200" kern="100">
                          <a:effectLst/>
                        </a:rPr>
                        <a:t>该文件不存在</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1396" marR="41396" marT="0" marB="0" anchor="ctr"/>
                </a:tc>
                <a:tc>
                  <a:txBody>
                    <a:bodyPr/>
                    <a:lstStyle/>
                    <a:p>
                      <a:pPr algn="ctr">
                        <a:lnSpc>
                          <a:spcPct val="150000"/>
                        </a:lnSpc>
                      </a:pPr>
                      <a:r>
                        <a:rPr lang="zh-CN" sz="1200" kern="100">
                          <a:effectLst/>
                        </a:rPr>
                        <a:t>从服务器下载文件</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1396" marR="41396" marT="0" marB="0" anchor="ctr"/>
                </a:tc>
                <a:extLst>
                  <a:ext uri="{0D108BD9-81ED-4DB2-BD59-A6C34878D82A}">
                    <a16:rowId xmlns:a16="http://schemas.microsoft.com/office/drawing/2014/main" val="745011830"/>
                  </a:ext>
                </a:extLst>
              </a:tr>
              <a:tr h="810916">
                <a:tc>
                  <a:txBody>
                    <a:bodyPr/>
                    <a:lstStyle/>
                    <a:p>
                      <a:pPr algn="ctr">
                        <a:lnSpc>
                          <a:spcPct val="150000"/>
                        </a:lnSpc>
                      </a:pPr>
                      <a:r>
                        <a:rPr lang="en-US" sz="1200" kern="100">
                          <a:effectLst/>
                        </a:rPr>
                        <a:t>DELE</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1396" marR="41396" marT="0" marB="0" anchor="ctr"/>
                </a:tc>
                <a:tc>
                  <a:txBody>
                    <a:bodyPr/>
                    <a:lstStyle/>
                    <a:p>
                      <a:pPr algn="ctr">
                        <a:lnSpc>
                          <a:spcPct val="150000"/>
                        </a:lnSpc>
                      </a:pPr>
                      <a:r>
                        <a:rPr lang="zh-CN" sz="1200" kern="100">
                          <a:effectLst/>
                        </a:rPr>
                        <a:t>文件名</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1396" marR="41396" marT="0" marB="0" anchor="ctr"/>
                </a:tc>
                <a:tc>
                  <a:txBody>
                    <a:bodyPr/>
                    <a:lstStyle/>
                    <a:p>
                      <a:pPr algn="ctr">
                        <a:lnSpc>
                          <a:spcPct val="150000"/>
                        </a:lnSpc>
                      </a:pPr>
                      <a:r>
                        <a:rPr lang="en-US" sz="1200" kern="100">
                          <a:effectLst/>
                        </a:rPr>
                        <a:t>250 </a:t>
                      </a:r>
                      <a:r>
                        <a:rPr lang="zh-CN" sz="1200" kern="100">
                          <a:effectLst/>
                        </a:rPr>
                        <a:t>文件删除完成</a:t>
                      </a:r>
                    </a:p>
                    <a:p>
                      <a:pPr algn="ctr">
                        <a:lnSpc>
                          <a:spcPct val="150000"/>
                        </a:lnSpc>
                      </a:pPr>
                      <a:r>
                        <a:rPr lang="en-US" sz="1200" kern="100">
                          <a:effectLst/>
                        </a:rPr>
                        <a:t>350 </a:t>
                      </a:r>
                      <a:r>
                        <a:rPr lang="zh-CN" sz="1200" kern="100">
                          <a:effectLst/>
                        </a:rPr>
                        <a:t>文件删除出错</a:t>
                      </a:r>
                    </a:p>
                    <a:p>
                      <a:pPr algn="ctr">
                        <a:lnSpc>
                          <a:spcPct val="150000"/>
                        </a:lnSpc>
                      </a:pPr>
                      <a:r>
                        <a:rPr lang="en-US" sz="1200" kern="100">
                          <a:effectLst/>
                        </a:rPr>
                        <a:t>450 </a:t>
                      </a:r>
                      <a:r>
                        <a:rPr lang="zh-CN" sz="1200" kern="100">
                          <a:effectLst/>
                        </a:rPr>
                        <a:t>该文件不存在</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1396" marR="41396" marT="0" marB="0" anchor="ctr"/>
                </a:tc>
                <a:tc>
                  <a:txBody>
                    <a:bodyPr/>
                    <a:lstStyle/>
                    <a:p>
                      <a:pPr algn="ctr">
                        <a:lnSpc>
                          <a:spcPct val="150000"/>
                        </a:lnSpc>
                      </a:pPr>
                      <a:r>
                        <a:rPr lang="zh-CN" sz="1200" kern="100">
                          <a:effectLst/>
                        </a:rPr>
                        <a:t>从服务器删除文件</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1396" marR="41396" marT="0" marB="0" anchor="ctr"/>
                </a:tc>
                <a:extLst>
                  <a:ext uri="{0D108BD9-81ED-4DB2-BD59-A6C34878D82A}">
                    <a16:rowId xmlns:a16="http://schemas.microsoft.com/office/drawing/2014/main" val="1957785328"/>
                  </a:ext>
                </a:extLst>
              </a:tr>
              <a:tr h="362369">
                <a:tc>
                  <a:txBody>
                    <a:bodyPr/>
                    <a:lstStyle/>
                    <a:p>
                      <a:pPr algn="ctr">
                        <a:lnSpc>
                          <a:spcPct val="150000"/>
                        </a:lnSpc>
                      </a:pPr>
                      <a:r>
                        <a:rPr lang="en-US" sz="1200" kern="100">
                          <a:effectLst/>
                        </a:rPr>
                        <a:t>LIST</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1396" marR="41396" marT="0" marB="0" anchor="ctr"/>
                </a:tc>
                <a:tc>
                  <a:txBody>
                    <a:bodyPr/>
                    <a:lstStyle/>
                    <a:p>
                      <a:pPr algn="ctr">
                        <a:lnSpc>
                          <a:spcPct val="150000"/>
                        </a:lnSpc>
                      </a:pPr>
                      <a:r>
                        <a:rPr lang="zh-CN" sz="1200" kern="100">
                          <a:effectLst/>
                        </a:rPr>
                        <a:t>无</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1396" marR="41396" marT="0" marB="0" anchor="ctr"/>
                </a:tc>
                <a:tc>
                  <a:txBody>
                    <a:bodyPr/>
                    <a:lstStyle/>
                    <a:p>
                      <a:pPr algn="ctr">
                        <a:lnSpc>
                          <a:spcPct val="150000"/>
                        </a:lnSpc>
                      </a:pPr>
                      <a:r>
                        <a:rPr lang="en-US" sz="1200" kern="100">
                          <a:effectLst/>
                        </a:rPr>
                        <a:t>213 </a:t>
                      </a:r>
                      <a:r>
                        <a:rPr lang="zh-CN" sz="1200" kern="100">
                          <a:effectLst/>
                        </a:rPr>
                        <a:t>当前目录下文件列表显示完成</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1396" marR="41396" marT="0" marB="0" anchor="ctr"/>
                </a:tc>
                <a:tc>
                  <a:txBody>
                    <a:bodyPr/>
                    <a:lstStyle/>
                    <a:p>
                      <a:pPr algn="ctr">
                        <a:lnSpc>
                          <a:spcPct val="150000"/>
                        </a:lnSpc>
                      </a:pPr>
                      <a:r>
                        <a:rPr lang="zh-CN" sz="1200" kern="100">
                          <a:effectLst/>
                        </a:rPr>
                        <a:t>查询服务器当前目录下文件信息</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1396" marR="41396" marT="0" marB="0" anchor="ctr"/>
                </a:tc>
                <a:extLst>
                  <a:ext uri="{0D108BD9-81ED-4DB2-BD59-A6C34878D82A}">
                    <a16:rowId xmlns:a16="http://schemas.microsoft.com/office/drawing/2014/main" val="926499587"/>
                  </a:ext>
                </a:extLst>
              </a:tr>
              <a:tr h="334054">
                <a:tc>
                  <a:txBody>
                    <a:bodyPr/>
                    <a:lstStyle/>
                    <a:p>
                      <a:pPr algn="ctr">
                        <a:lnSpc>
                          <a:spcPct val="150000"/>
                        </a:lnSpc>
                      </a:pPr>
                      <a:r>
                        <a:rPr lang="en-US" sz="1200" kern="100">
                          <a:effectLst/>
                        </a:rPr>
                        <a:t>PWD</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1396" marR="41396" marT="0" marB="0" anchor="ctr"/>
                </a:tc>
                <a:tc>
                  <a:txBody>
                    <a:bodyPr/>
                    <a:lstStyle/>
                    <a:p>
                      <a:pPr algn="ctr">
                        <a:lnSpc>
                          <a:spcPct val="150000"/>
                        </a:lnSpc>
                      </a:pPr>
                      <a:r>
                        <a:rPr lang="zh-CN" sz="1200" kern="100">
                          <a:effectLst/>
                        </a:rPr>
                        <a:t>无</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1396" marR="41396" marT="0" marB="0" anchor="ctr"/>
                </a:tc>
                <a:tc>
                  <a:txBody>
                    <a:bodyPr/>
                    <a:lstStyle/>
                    <a:p>
                      <a:pPr algn="ctr">
                        <a:lnSpc>
                          <a:spcPct val="150000"/>
                        </a:lnSpc>
                      </a:pPr>
                      <a:r>
                        <a:rPr lang="en-US" sz="1200" kern="100">
                          <a:effectLst/>
                        </a:rPr>
                        <a:t>212 </a:t>
                      </a:r>
                      <a:r>
                        <a:rPr lang="zh-CN" sz="1200" kern="100">
                          <a:effectLst/>
                        </a:rPr>
                        <a:t>显示当前路径</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1396" marR="41396" marT="0" marB="0" anchor="ctr"/>
                </a:tc>
                <a:tc>
                  <a:txBody>
                    <a:bodyPr/>
                    <a:lstStyle/>
                    <a:p>
                      <a:pPr algn="ctr">
                        <a:lnSpc>
                          <a:spcPct val="150000"/>
                        </a:lnSpc>
                      </a:pPr>
                      <a:r>
                        <a:rPr lang="zh-CN" sz="1200" kern="100" dirty="0">
                          <a:effectLst/>
                        </a:rPr>
                        <a:t>显示当前服务器工作路径</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41396" marR="41396" marT="0" marB="0" anchor="ctr"/>
                </a:tc>
                <a:extLst>
                  <a:ext uri="{0D108BD9-81ED-4DB2-BD59-A6C34878D82A}">
                    <a16:rowId xmlns:a16="http://schemas.microsoft.com/office/drawing/2014/main" val="3699096172"/>
                  </a:ext>
                </a:extLst>
              </a:tr>
              <a:tr h="794721">
                <a:tc>
                  <a:txBody>
                    <a:bodyPr/>
                    <a:lstStyle/>
                    <a:p>
                      <a:pPr algn="ctr">
                        <a:lnSpc>
                          <a:spcPct val="150000"/>
                        </a:lnSpc>
                      </a:pPr>
                      <a:r>
                        <a:rPr lang="en-US" sz="1200" kern="100" dirty="0">
                          <a:effectLst/>
                        </a:rPr>
                        <a:t>CWD</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41396" marR="41396" marT="0" marB="0" anchor="ctr"/>
                </a:tc>
                <a:tc>
                  <a:txBody>
                    <a:bodyPr/>
                    <a:lstStyle/>
                    <a:p>
                      <a:pPr algn="ctr">
                        <a:lnSpc>
                          <a:spcPct val="150000"/>
                        </a:lnSpc>
                      </a:pPr>
                      <a:r>
                        <a:rPr lang="zh-CN" sz="1200" kern="100" dirty="0">
                          <a:effectLst/>
                        </a:rPr>
                        <a:t>当前路径的子路径（相对路径）或“</a:t>
                      </a:r>
                      <a:r>
                        <a:rPr lang="en-US" sz="1200" kern="100" dirty="0">
                          <a:effectLst/>
                        </a:rPr>
                        <a:t>..</a:t>
                      </a:r>
                      <a:r>
                        <a:rPr lang="zh-CN" sz="1200" kern="100" dirty="0">
                          <a:effectLst/>
                        </a:rPr>
                        <a:t>”</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41396" marR="41396" marT="0" marB="0" anchor="ctr"/>
                </a:tc>
                <a:tc>
                  <a:txBody>
                    <a:bodyPr/>
                    <a:lstStyle/>
                    <a:p>
                      <a:pPr algn="ctr">
                        <a:lnSpc>
                          <a:spcPct val="150000"/>
                        </a:lnSpc>
                      </a:pPr>
                      <a:r>
                        <a:rPr lang="en-US" sz="1200" kern="100" dirty="0">
                          <a:effectLst/>
                        </a:rPr>
                        <a:t>212 </a:t>
                      </a:r>
                      <a:r>
                        <a:rPr lang="zh-CN" sz="1200" kern="100" dirty="0">
                          <a:effectLst/>
                        </a:rPr>
                        <a:t>路径更改完成</a:t>
                      </a:r>
                    </a:p>
                    <a:p>
                      <a:pPr algn="ctr">
                        <a:lnSpc>
                          <a:spcPct val="150000"/>
                        </a:lnSpc>
                      </a:pPr>
                      <a:r>
                        <a:rPr lang="en-US" sz="1200" kern="100" dirty="0">
                          <a:effectLst/>
                        </a:rPr>
                        <a:t>550 </a:t>
                      </a:r>
                      <a:r>
                        <a:rPr lang="zh-CN" sz="1200" kern="100" dirty="0">
                          <a:effectLst/>
                        </a:rPr>
                        <a:t>路径不存在</a:t>
                      </a:r>
                      <a:endParaRPr lang="en-US" altLang="zh-CN" sz="1200" kern="100" dirty="0">
                        <a:effectLst/>
                      </a:endParaRPr>
                    </a:p>
                    <a:p>
                      <a:pPr marL="0" algn="ctr" defTabSz="914400" rtl="0" eaLnBrk="1" latinLnBrk="0" hangingPunct="1">
                        <a:lnSpc>
                          <a:spcPct val="150000"/>
                        </a:lnSpc>
                      </a:pPr>
                      <a:r>
                        <a:rPr lang="en-US" altLang="zh-CN" sz="1200" kern="100" dirty="0">
                          <a:solidFill>
                            <a:schemeClr val="dk1"/>
                          </a:solidFill>
                          <a:effectLst/>
                          <a:latin typeface="+mn-lt"/>
                          <a:ea typeface="+mn-ea"/>
                          <a:cs typeface="+mn-cs"/>
                        </a:rPr>
                        <a:t>504 </a:t>
                      </a:r>
                      <a:r>
                        <a:rPr lang="zh-CN" altLang="en-US" sz="1200" kern="100" dirty="0">
                          <a:solidFill>
                            <a:schemeClr val="dk1"/>
                          </a:solidFill>
                          <a:effectLst/>
                          <a:latin typeface="+mn-lt"/>
                          <a:ea typeface="+mn-ea"/>
                          <a:cs typeface="+mn-cs"/>
                        </a:rPr>
                        <a:t>无效命令参数</a:t>
                      </a:r>
                    </a:p>
                  </a:txBody>
                  <a:tcPr marL="41396" marR="41396" marT="0" marB="0" anchor="ctr"/>
                </a:tc>
                <a:tc>
                  <a:txBody>
                    <a:bodyPr/>
                    <a:lstStyle/>
                    <a:p>
                      <a:pPr algn="ctr">
                        <a:lnSpc>
                          <a:spcPct val="150000"/>
                        </a:lnSpc>
                      </a:pPr>
                      <a:r>
                        <a:rPr lang="zh-CN" sz="1200" kern="100" dirty="0">
                          <a:effectLst/>
                        </a:rPr>
                        <a:t>更改服务器工作路径（仅限已有文件夹路径）</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41396" marR="41396" marT="0" marB="0" anchor="ctr"/>
                </a:tc>
                <a:extLst>
                  <a:ext uri="{0D108BD9-81ED-4DB2-BD59-A6C34878D82A}">
                    <a16:rowId xmlns:a16="http://schemas.microsoft.com/office/drawing/2014/main" val="4068928512"/>
                  </a:ext>
                </a:extLst>
              </a:tr>
            </a:tbl>
          </a:graphicData>
        </a:graphic>
      </p:graphicFrame>
    </p:spTree>
    <p:extLst>
      <p:ext uri="{BB962C8B-B14F-4D97-AF65-F5344CB8AC3E}">
        <p14:creationId xmlns:p14="http://schemas.microsoft.com/office/powerpoint/2010/main" val="3775450791"/>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2BEDD21F-504D-4C77-9808-CFBFB6FB3EA9}"/>
              </a:ext>
            </a:extLst>
          </p:cNvPr>
          <p:cNvPicPr/>
          <p:nvPr/>
        </p:nvPicPr>
        <p:blipFill>
          <a:blip r:embed="rId2">
            <a:extLst>
              <a:ext uri="{28A0092B-C50C-407E-A947-70E740481C1C}">
                <a14:useLocalDpi xmlns:a14="http://schemas.microsoft.com/office/drawing/2010/main" val="0"/>
              </a:ext>
            </a:extLst>
          </a:blip>
          <a:stretch>
            <a:fillRect/>
          </a:stretch>
        </p:blipFill>
        <p:spPr>
          <a:xfrm>
            <a:off x="2163651" y="903717"/>
            <a:ext cx="9324304" cy="5817758"/>
          </a:xfrm>
          <a:prstGeom prst="rect">
            <a:avLst/>
          </a:prstGeom>
        </p:spPr>
      </p:pic>
      <p:sp>
        <p:nvSpPr>
          <p:cNvPr id="13" name="灯片编号占位符 12"/>
          <p:cNvSpPr>
            <a:spLocks noGrp="1"/>
          </p:cNvSpPr>
          <p:nvPr>
            <p:ph type="sldNum" sz="quarter" idx="10"/>
          </p:nvPr>
        </p:nvSpPr>
        <p:spPr/>
        <p:txBody>
          <a:bodyPr/>
          <a:lstStyle/>
          <a:p>
            <a:fld id="{023126B9-07AC-4BAF-B3D7-FAC1D3999DA4}" type="slidenum">
              <a:rPr lang="zh-CN" altLang="en-US" smtClean="0"/>
              <a:pPr/>
              <a:t>14</a:t>
            </a:fld>
            <a:endParaRPr lang="zh-CN" altLang="en-US" dirty="0"/>
          </a:p>
        </p:txBody>
      </p:sp>
      <p:sp>
        <p:nvSpPr>
          <p:cNvPr id="14" name="文本框 13"/>
          <p:cNvSpPr txBox="1"/>
          <p:nvPr/>
        </p:nvSpPr>
        <p:spPr>
          <a:xfrm>
            <a:off x="1233556" y="357012"/>
            <a:ext cx="6569324" cy="461665"/>
          </a:xfrm>
          <a:prstGeom prst="rect">
            <a:avLst/>
          </a:prstGeom>
          <a:noFill/>
        </p:spPr>
        <p:txBody>
          <a:bodyPr wrap="square" rtlCol="0">
            <a:spAutoFit/>
          </a:bodyPr>
          <a:lstStyle/>
          <a:p>
            <a:r>
              <a:rPr lang="zh-CN" altLang="en-US" sz="2400">
                <a:solidFill>
                  <a:schemeClr val="bg2">
                    <a:lumMod val="25000"/>
                  </a:schemeClr>
                </a:solidFill>
                <a:latin typeface="方正兰亭粗黑_GBK" panose="02000000000000000000" pitchFamily="2" charset="-122"/>
                <a:ea typeface="方正兰亭粗黑_GBK" panose="02000000000000000000" pitchFamily="2" charset="-122"/>
              </a:rPr>
              <a:t> </a:t>
            </a:r>
            <a:r>
              <a:rPr lang="en-US" altLang="zh-CN" sz="2400">
                <a:solidFill>
                  <a:schemeClr val="bg2">
                    <a:lumMod val="25000"/>
                  </a:schemeClr>
                </a:solidFill>
                <a:latin typeface="方正兰亭粗黑_GBK" panose="02000000000000000000" pitchFamily="2" charset="-122"/>
                <a:ea typeface="方正兰亭粗黑_GBK" panose="02000000000000000000" pitchFamily="2" charset="-122"/>
              </a:rPr>
              <a:t>FTP</a:t>
            </a:r>
            <a:r>
              <a:rPr lang="zh-CN" altLang="en-US" sz="2400">
                <a:solidFill>
                  <a:schemeClr val="bg2">
                    <a:lumMod val="25000"/>
                  </a:schemeClr>
                </a:solidFill>
                <a:latin typeface="方正兰亭粗黑_GBK" panose="02000000000000000000" pitchFamily="2" charset="-122"/>
                <a:ea typeface="方正兰亭粗黑_GBK" panose="02000000000000000000" pitchFamily="2" charset="-122"/>
              </a:rPr>
              <a:t>服务端实现</a:t>
            </a:r>
            <a:endParaRPr lang="zh-CN" altLang="en-US" sz="2400" dirty="0">
              <a:solidFill>
                <a:schemeClr val="bg2">
                  <a:lumMod val="25000"/>
                </a:schemeClr>
              </a:solidFill>
              <a:latin typeface="方正兰亭粗黑_GBK" panose="02000000000000000000" pitchFamily="2" charset="-122"/>
              <a:ea typeface="方正兰亭粗黑_GBK" panose="02000000000000000000" pitchFamily="2" charset="-122"/>
            </a:endParaRPr>
          </a:p>
        </p:txBody>
      </p:sp>
      <p:sp>
        <p:nvSpPr>
          <p:cNvPr id="15" name="任意多边形 14"/>
          <p:cNvSpPr/>
          <p:nvPr/>
        </p:nvSpPr>
        <p:spPr>
          <a:xfrm flipH="1">
            <a:off x="1341487" y="780336"/>
            <a:ext cx="2853178" cy="45719"/>
          </a:xfrm>
          <a:custGeom>
            <a:avLst/>
            <a:gdLst>
              <a:gd name="connsiteX0" fmla="*/ 7977051 w 7977051"/>
              <a:gd name="connsiteY0" fmla="*/ 0 h 31619"/>
              <a:gd name="connsiteX1" fmla="*/ 0 w 7977051"/>
              <a:gd name="connsiteY1" fmla="*/ 0 h 31619"/>
              <a:gd name="connsiteX2" fmla="*/ 0 w 7977051"/>
              <a:gd name="connsiteY2" fmla="*/ 31619 h 31619"/>
              <a:gd name="connsiteX3" fmla="*/ 7977051 w 7977051"/>
              <a:gd name="connsiteY3" fmla="*/ 31619 h 31619"/>
              <a:gd name="connsiteX4" fmla="*/ 7977051 w 7977051"/>
              <a:gd name="connsiteY4" fmla="*/ 15810 h 3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7051" h="31619">
                <a:moveTo>
                  <a:pt x="7977051" y="0"/>
                </a:moveTo>
                <a:lnTo>
                  <a:pt x="0" y="0"/>
                </a:lnTo>
                <a:lnTo>
                  <a:pt x="0" y="31619"/>
                </a:lnTo>
                <a:lnTo>
                  <a:pt x="7977051" y="31619"/>
                </a:lnTo>
                <a:lnTo>
                  <a:pt x="7977051" y="1581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endParaRPr>
          </a:p>
        </p:txBody>
      </p:sp>
      <p:pic>
        <p:nvPicPr>
          <p:cNvPr id="16" name="图片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4902" y="364144"/>
            <a:ext cx="812064" cy="812064"/>
          </a:xfrm>
          <a:prstGeom prst="rect">
            <a:avLst/>
          </a:prstGeom>
        </p:spPr>
      </p:pic>
      <p:sp>
        <p:nvSpPr>
          <p:cNvPr id="8" name="文本框 7">
            <a:extLst>
              <a:ext uri="{FF2B5EF4-FFF2-40B4-BE49-F238E27FC236}">
                <a16:creationId xmlns:a16="http://schemas.microsoft.com/office/drawing/2014/main" id="{6A19EFE5-56A7-48B2-A6DB-ACF662B369AE}"/>
              </a:ext>
            </a:extLst>
          </p:cNvPr>
          <p:cNvSpPr txBox="1"/>
          <p:nvPr/>
        </p:nvSpPr>
        <p:spPr>
          <a:xfrm>
            <a:off x="1549400" y="962969"/>
            <a:ext cx="6105524" cy="369332"/>
          </a:xfrm>
          <a:prstGeom prst="rect">
            <a:avLst/>
          </a:prstGeom>
          <a:noFill/>
        </p:spPr>
        <p:txBody>
          <a:bodyPr wrap="square">
            <a:spAutoFit/>
          </a:bodyPr>
          <a:lstStyle/>
          <a:p>
            <a:r>
              <a:rPr lang="zh-CN" altLang="en-US" kern="0">
                <a:latin typeface="Times New Roman" panose="02020603050405020304" pitchFamily="18" charset="0"/>
                <a:ea typeface="宋体" panose="02010600030101010101" pitchFamily="2" charset="-122"/>
                <a:cs typeface="Times New Roman" panose="02020603050405020304" pitchFamily="18" charset="0"/>
              </a:rPr>
              <a:t>类</a:t>
            </a:r>
            <a:r>
              <a:rPr lang="zh-CN" altLang="zh-CN" sz="1800" kern="0">
                <a:effectLst/>
                <a:latin typeface="Times New Roman" panose="02020603050405020304" pitchFamily="18" charset="0"/>
                <a:ea typeface="宋体" panose="02010600030101010101" pitchFamily="2" charset="-122"/>
                <a:cs typeface="Times New Roman" panose="02020603050405020304" pitchFamily="18" charset="0"/>
              </a:rPr>
              <a:t>图</a:t>
            </a:r>
            <a:endParaRPr lang="zh-CN" altLang="en-US"/>
          </a:p>
        </p:txBody>
      </p:sp>
    </p:spTree>
    <p:extLst>
      <p:ext uri="{BB962C8B-B14F-4D97-AF65-F5344CB8AC3E}">
        <p14:creationId xmlns:p14="http://schemas.microsoft.com/office/powerpoint/2010/main" val="3405342135"/>
      </p:ext>
    </p:extLst>
  </p:cSld>
  <p:clrMapOvr>
    <a:masterClrMapping/>
  </p:clrMapOvr>
  <p:transition spd="slow">
    <p:cove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灯片编号占位符 12"/>
          <p:cNvSpPr>
            <a:spLocks noGrp="1"/>
          </p:cNvSpPr>
          <p:nvPr>
            <p:ph type="sldNum" sz="quarter" idx="10"/>
          </p:nvPr>
        </p:nvSpPr>
        <p:spPr/>
        <p:txBody>
          <a:bodyPr/>
          <a:lstStyle/>
          <a:p>
            <a:fld id="{023126B9-07AC-4BAF-B3D7-FAC1D3999DA4}" type="slidenum">
              <a:rPr lang="zh-CN" altLang="en-US" smtClean="0"/>
              <a:pPr/>
              <a:t>15</a:t>
            </a:fld>
            <a:endParaRPr lang="zh-CN" altLang="en-US" dirty="0"/>
          </a:p>
        </p:txBody>
      </p:sp>
      <p:sp>
        <p:nvSpPr>
          <p:cNvPr id="14" name="文本框 13"/>
          <p:cNvSpPr txBox="1"/>
          <p:nvPr/>
        </p:nvSpPr>
        <p:spPr>
          <a:xfrm>
            <a:off x="1233556" y="357012"/>
            <a:ext cx="6569324" cy="461665"/>
          </a:xfrm>
          <a:prstGeom prst="rect">
            <a:avLst/>
          </a:prstGeom>
          <a:noFill/>
        </p:spPr>
        <p:txBody>
          <a:bodyPr wrap="square" rtlCol="0">
            <a:spAutoFit/>
          </a:bodyPr>
          <a:lstStyle/>
          <a:p>
            <a:r>
              <a:rPr lang="zh-CN" altLang="en-US" sz="2400">
                <a:solidFill>
                  <a:schemeClr val="bg2">
                    <a:lumMod val="25000"/>
                  </a:schemeClr>
                </a:solidFill>
                <a:latin typeface="方正兰亭粗黑_GBK" panose="02000000000000000000" pitchFamily="2" charset="-122"/>
                <a:ea typeface="方正兰亭粗黑_GBK" panose="02000000000000000000" pitchFamily="2" charset="-122"/>
              </a:rPr>
              <a:t> </a:t>
            </a:r>
            <a:r>
              <a:rPr lang="en-US" altLang="zh-CN" sz="2400">
                <a:solidFill>
                  <a:schemeClr val="bg2">
                    <a:lumMod val="25000"/>
                  </a:schemeClr>
                </a:solidFill>
                <a:latin typeface="方正兰亭粗黑_GBK" panose="02000000000000000000" pitchFamily="2" charset="-122"/>
                <a:ea typeface="方正兰亭粗黑_GBK" panose="02000000000000000000" pitchFamily="2" charset="-122"/>
              </a:rPr>
              <a:t>FTP</a:t>
            </a:r>
            <a:r>
              <a:rPr lang="zh-CN" altLang="en-US" sz="2400">
                <a:solidFill>
                  <a:schemeClr val="bg2">
                    <a:lumMod val="25000"/>
                  </a:schemeClr>
                </a:solidFill>
                <a:latin typeface="方正兰亭粗黑_GBK" panose="02000000000000000000" pitchFamily="2" charset="-122"/>
                <a:ea typeface="方正兰亭粗黑_GBK" panose="02000000000000000000" pitchFamily="2" charset="-122"/>
              </a:rPr>
              <a:t>服务端实现</a:t>
            </a:r>
            <a:endParaRPr lang="zh-CN" altLang="en-US" sz="2400" dirty="0">
              <a:solidFill>
                <a:schemeClr val="bg2">
                  <a:lumMod val="25000"/>
                </a:schemeClr>
              </a:solidFill>
              <a:latin typeface="方正兰亭粗黑_GBK" panose="02000000000000000000" pitchFamily="2" charset="-122"/>
              <a:ea typeface="方正兰亭粗黑_GBK" panose="02000000000000000000" pitchFamily="2" charset="-122"/>
            </a:endParaRPr>
          </a:p>
        </p:txBody>
      </p:sp>
      <p:sp>
        <p:nvSpPr>
          <p:cNvPr id="15" name="任意多边形 14"/>
          <p:cNvSpPr/>
          <p:nvPr/>
        </p:nvSpPr>
        <p:spPr>
          <a:xfrm flipH="1">
            <a:off x="1341487" y="780336"/>
            <a:ext cx="2853178" cy="45719"/>
          </a:xfrm>
          <a:custGeom>
            <a:avLst/>
            <a:gdLst>
              <a:gd name="connsiteX0" fmla="*/ 7977051 w 7977051"/>
              <a:gd name="connsiteY0" fmla="*/ 0 h 31619"/>
              <a:gd name="connsiteX1" fmla="*/ 0 w 7977051"/>
              <a:gd name="connsiteY1" fmla="*/ 0 h 31619"/>
              <a:gd name="connsiteX2" fmla="*/ 0 w 7977051"/>
              <a:gd name="connsiteY2" fmla="*/ 31619 h 31619"/>
              <a:gd name="connsiteX3" fmla="*/ 7977051 w 7977051"/>
              <a:gd name="connsiteY3" fmla="*/ 31619 h 31619"/>
              <a:gd name="connsiteX4" fmla="*/ 7977051 w 7977051"/>
              <a:gd name="connsiteY4" fmla="*/ 15810 h 3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7051" h="31619">
                <a:moveTo>
                  <a:pt x="7977051" y="0"/>
                </a:moveTo>
                <a:lnTo>
                  <a:pt x="0" y="0"/>
                </a:lnTo>
                <a:lnTo>
                  <a:pt x="0" y="31619"/>
                </a:lnTo>
                <a:lnTo>
                  <a:pt x="7977051" y="31619"/>
                </a:lnTo>
                <a:lnTo>
                  <a:pt x="7977051" y="1581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endParaRPr>
          </a:p>
        </p:txBody>
      </p:sp>
      <p:pic>
        <p:nvPicPr>
          <p:cNvPr id="16" name="图片 1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4902" y="364144"/>
            <a:ext cx="812064" cy="812064"/>
          </a:xfrm>
          <a:prstGeom prst="rect">
            <a:avLst/>
          </a:prstGeom>
        </p:spPr>
      </p:pic>
      <p:pic>
        <p:nvPicPr>
          <p:cNvPr id="5" name="图片 4">
            <a:extLst>
              <a:ext uri="{FF2B5EF4-FFF2-40B4-BE49-F238E27FC236}">
                <a16:creationId xmlns:a16="http://schemas.microsoft.com/office/drawing/2014/main" id="{FEE23EE6-88A4-4F9E-8E1E-D2163B6A78AE}"/>
              </a:ext>
            </a:extLst>
          </p:cNvPr>
          <p:cNvPicPr>
            <a:picLocks noChangeAspect="1"/>
          </p:cNvPicPr>
          <p:nvPr/>
        </p:nvPicPr>
        <p:blipFill>
          <a:blip r:embed="rId3"/>
          <a:stretch>
            <a:fillRect/>
          </a:stretch>
        </p:blipFill>
        <p:spPr>
          <a:xfrm>
            <a:off x="4593862" y="364144"/>
            <a:ext cx="3983467" cy="6177084"/>
          </a:xfrm>
          <a:prstGeom prst="rect">
            <a:avLst/>
          </a:prstGeom>
        </p:spPr>
      </p:pic>
    </p:spTree>
    <p:extLst>
      <p:ext uri="{BB962C8B-B14F-4D97-AF65-F5344CB8AC3E}">
        <p14:creationId xmlns:p14="http://schemas.microsoft.com/office/powerpoint/2010/main" val="3540771981"/>
      </p:ext>
    </p:extLst>
  </p:cSld>
  <p:clrMapOvr>
    <a:masterClrMapping/>
  </p:clrMapOvr>
  <p:transition spd="slow">
    <p:cove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灯片编号占位符 12"/>
          <p:cNvSpPr>
            <a:spLocks noGrp="1"/>
          </p:cNvSpPr>
          <p:nvPr>
            <p:ph type="sldNum" sz="quarter" idx="10"/>
          </p:nvPr>
        </p:nvSpPr>
        <p:spPr/>
        <p:txBody>
          <a:bodyPr/>
          <a:lstStyle/>
          <a:p>
            <a:fld id="{023126B9-07AC-4BAF-B3D7-FAC1D3999DA4}" type="slidenum">
              <a:rPr lang="zh-CN" altLang="en-US" smtClean="0"/>
              <a:pPr/>
              <a:t>16</a:t>
            </a:fld>
            <a:endParaRPr lang="zh-CN" altLang="en-US" dirty="0"/>
          </a:p>
        </p:txBody>
      </p:sp>
      <p:sp>
        <p:nvSpPr>
          <p:cNvPr id="14" name="文本框 13"/>
          <p:cNvSpPr txBox="1"/>
          <p:nvPr/>
        </p:nvSpPr>
        <p:spPr>
          <a:xfrm>
            <a:off x="1233556" y="357012"/>
            <a:ext cx="6569324" cy="461665"/>
          </a:xfrm>
          <a:prstGeom prst="rect">
            <a:avLst/>
          </a:prstGeom>
          <a:noFill/>
        </p:spPr>
        <p:txBody>
          <a:bodyPr wrap="square" rtlCol="0">
            <a:spAutoFit/>
          </a:bodyPr>
          <a:lstStyle/>
          <a:p>
            <a:r>
              <a:rPr lang="zh-CN" altLang="en-US" sz="2400">
                <a:solidFill>
                  <a:schemeClr val="bg2">
                    <a:lumMod val="25000"/>
                  </a:schemeClr>
                </a:solidFill>
                <a:latin typeface="方正兰亭粗黑_GBK" panose="02000000000000000000" pitchFamily="2" charset="-122"/>
                <a:ea typeface="方正兰亭粗黑_GBK" panose="02000000000000000000" pitchFamily="2" charset="-122"/>
              </a:rPr>
              <a:t> </a:t>
            </a:r>
            <a:r>
              <a:rPr lang="en-US" altLang="zh-CN" sz="2400">
                <a:solidFill>
                  <a:schemeClr val="bg2">
                    <a:lumMod val="25000"/>
                  </a:schemeClr>
                </a:solidFill>
                <a:latin typeface="方正兰亭粗黑_GBK" panose="02000000000000000000" pitchFamily="2" charset="-122"/>
                <a:ea typeface="方正兰亭粗黑_GBK" panose="02000000000000000000" pitchFamily="2" charset="-122"/>
              </a:rPr>
              <a:t>FTP</a:t>
            </a:r>
            <a:r>
              <a:rPr lang="zh-CN" altLang="en-US" sz="2400">
                <a:solidFill>
                  <a:schemeClr val="bg2">
                    <a:lumMod val="25000"/>
                  </a:schemeClr>
                </a:solidFill>
                <a:latin typeface="方正兰亭粗黑_GBK" panose="02000000000000000000" pitchFamily="2" charset="-122"/>
                <a:ea typeface="方正兰亭粗黑_GBK" panose="02000000000000000000" pitchFamily="2" charset="-122"/>
              </a:rPr>
              <a:t>服务端实现</a:t>
            </a:r>
            <a:endParaRPr lang="zh-CN" altLang="en-US" sz="2400" dirty="0">
              <a:solidFill>
                <a:schemeClr val="bg2">
                  <a:lumMod val="25000"/>
                </a:schemeClr>
              </a:solidFill>
              <a:latin typeface="方正兰亭粗黑_GBK" panose="02000000000000000000" pitchFamily="2" charset="-122"/>
              <a:ea typeface="方正兰亭粗黑_GBK" panose="02000000000000000000" pitchFamily="2" charset="-122"/>
            </a:endParaRPr>
          </a:p>
        </p:txBody>
      </p:sp>
      <p:sp>
        <p:nvSpPr>
          <p:cNvPr id="15" name="任意多边形 14"/>
          <p:cNvSpPr/>
          <p:nvPr/>
        </p:nvSpPr>
        <p:spPr>
          <a:xfrm flipH="1">
            <a:off x="1341487" y="780336"/>
            <a:ext cx="2853178" cy="45719"/>
          </a:xfrm>
          <a:custGeom>
            <a:avLst/>
            <a:gdLst>
              <a:gd name="connsiteX0" fmla="*/ 7977051 w 7977051"/>
              <a:gd name="connsiteY0" fmla="*/ 0 h 31619"/>
              <a:gd name="connsiteX1" fmla="*/ 0 w 7977051"/>
              <a:gd name="connsiteY1" fmla="*/ 0 h 31619"/>
              <a:gd name="connsiteX2" fmla="*/ 0 w 7977051"/>
              <a:gd name="connsiteY2" fmla="*/ 31619 h 31619"/>
              <a:gd name="connsiteX3" fmla="*/ 7977051 w 7977051"/>
              <a:gd name="connsiteY3" fmla="*/ 31619 h 31619"/>
              <a:gd name="connsiteX4" fmla="*/ 7977051 w 7977051"/>
              <a:gd name="connsiteY4" fmla="*/ 15810 h 3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7051" h="31619">
                <a:moveTo>
                  <a:pt x="7977051" y="0"/>
                </a:moveTo>
                <a:lnTo>
                  <a:pt x="0" y="0"/>
                </a:lnTo>
                <a:lnTo>
                  <a:pt x="0" y="31619"/>
                </a:lnTo>
                <a:lnTo>
                  <a:pt x="7977051" y="31619"/>
                </a:lnTo>
                <a:lnTo>
                  <a:pt x="7977051" y="1581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endParaRPr>
          </a:p>
        </p:txBody>
      </p:sp>
      <p:pic>
        <p:nvPicPr>
          <p:cNvPr id="16" name="图片 1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4902" y="364144"/>
            <a:ext cx="812064" cy="812064"/>
          </a:xfrm>
          <a:prstGeom prst="rect">
            <a:avLst/>
          </a:prstGeom>
        </p:spPr>
      </p:pic>
      <p:sp>
        <p:nvSpPr>
          <p:cNvPr id="10" name="文本框 9">
            <a:extLst>
              <a:ext uri="{FF2B5EF4-FFF2-40B4-BE49-F238E27FC236}">
                <a16:creationId xmlns:a16="http://schemas.microsoft.com/office/drawing/2014/main" id="{69FEE24A-FA4E-429C-B39B-E9567028F367}"/>
              </a:ext>
            </a:extLst>
          </p:cNvPr>
          <p:cNvSpPr txBox="1"/>
          <p:nvPr/>
        </p:nvSpPr>
        <p:spPr>
          <a:xfrm>
            <a:off x="1898024" y="1249379"/>
            <a:ext cx="8395952" cy="5031442"/>
          </a:xfrm>
          <a:prstGeom prst="rect">
            <a:avLst/>
          </a:prstGeom>
          <a:noFill/>
        </p:spPr>
        <p:txBody>
          <a:bodyPr wrap="square">
            <a:spAutoFit/>
          </a:bodyPr>
          <a:lstStyle/>
          <a:p>
            <a:pPr indent="304800">
              <a:lnSpc>
                <a:spcPct val="150000"/>
              </a:lnSpc>
            </a:pP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其中，</a:t>
            </a:r>
            <a:r>
              <a:rPr lang="en-US" altLang="zh-CN" sz="1800" dirty="0" err="1">
                <a:effectLst/>
                <a:latin typeface="Times New Roman" panose="02020603050405020304" pitchFamily="18" charset="0"/>
                <a:ea typeface="宋体" panose="02010600030101010101" pitchFamily="2" charset="-122"/>
                <a:cs typeface="Times New Roman" panose="02020603050405020304" pitchFamily="18" charset="0"/>
              </a:rPr>
              <a:t>FtpServer</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类实现了服务器主进程，用于接收客户端的连接请求。</a:t>
            </a:r>
            <a:r>
              <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rPr>
              <a:t>Share</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类存放了服务器端中的用户信息和工作路径作为共享变量。</a:t>
            </a:r>
            <a:r>
              <a:rPr lang="en-US" altLang="zh-CN" sz="1800" dirty="0" err="1">
                <a:effectLst/>
                <a:latin typeface="Times New Roman" panose="02020603050405020304" pitchFamily="18" charset="0"/>
                <a:ea typeface="宋体" panose="02010600030101010101" pitchFamily="2" charset="-122"/>
                <a:cs typeface="Times New Roman" panose="02020603050405020304" pitchFamily="18" charset="0"/>
              </a:rPr>
              <a:t>ConnectionThread</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类负责管理和建立控制连接和数据连接，接收连接上传输的指令等信息，对连接上传输的指令进行中继。</a:t>
            </a:r>
            <a:r>
              <a:rPr lang="en-US" altLang="zh-CN" sz="1800" dirty="0" err="1">
                <a:effectLst/>
                <a:latin typeface="Times New Roman" panose="02020603050405020304" pitchFamily="18" charset="0"/>
                <a:ea typeface="宋体" panose="02010600030101010101" pitchFamily="2" charset="-122"/>
                <a:cs typeface="Times New Roman" panose="02020603050405020304" pitchFamily="18" charset="0"/>
              </a:rPr>
              <a:t>CommandFactory</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类实现了不同指令的分流。</a:t>
            </a:r>
            <a:endPar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endParaRPr>
          </a:p>
          <a:p>
            <a:pPr indent="304800">
              <a:lnSpc>
                <a:spcPct val="150000"/>
              </a:lnSpc>
            </a:pPr>
            <a:endPar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endParaRPr>
          </a:p>
          <a:p>
            <a:pPr indent="304800">
              <a:lnSpc>
                <a:spcPct val="150000"/>
              </a:lnSpc>
            </a:pPr>
            <a:r>
              <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rPr>
              <a:t>Command</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接口规定了收到来自客户端指令时固定的处理操作需要的函数和相应参数。</a:t>
            </a:r>
            <a:r>
              <a:rPr lang="en-US" altLang="zh-CN" sz="1800" dirty="0" err="1">
                <a:effectLst/>
                <a:latin typeface="Times New Roman" panose="02020603050405020304" pitchFamily="18" charset="0"/>
                <a:ea typeface="宋体" panose="02010600030101010101" pitchFamily="2" charset="-122"/>
                <a:cs typeface="Times New Roman" panose="02020603050405020304" pitchFamily="18" charset="0"/>
              </a:rPr>
              <a:t>UserCommand</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类、</a:t>
            </a:r>
            <a:r>
              <a:rPr lang="en-US" altLang="zh-CN" sz="1800" dirty="0" err="1">
                <a:effectLst/>
                <a:latin typeface="Times New Roman" panose="02020603050405020304" pitchFamily="18" charset="0"/>
                <a:ea typeface="宋体" panose="02010600030101010101" pitchFamily="2" charset="-122"/>
                <a:cs typeface="Times New Roman" panose="02020603050405020304" pitchFamily="18" charset="0"/>
              </a:rPr>
              <a:t>PassCommand</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类、</a:t>
            </a:r>
            <a:r>
              <a:rPr lang="en-US" altLang="zh-CN" sz="1800" dirty="0" err="1">
                <a:effectLst/>
                <a:latin typeface="Times New Roman" panose="02020603050405020304" pitchFamily="18" charset="0"/>
                <a:ea typeface="宋体" panose="02010600030101010101" pitchFamily="2" charset="-122"/>
                <a:cs typeface="Times New Roman" panose="02020603050405020304" pitchFamily="18" charset="0"/>
              </a:rPr>
              <a:t>PortCommand</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类、</a:t>
            </a:r>
            <a:r>
              <a:rPr lang="en-US" altLang="zh-CN" sz="1800" dirty="0" err="1">
                <a:effectLst/>
                <a:latin typeface="Times New Roman" panose="02020603050405020304" pitchFamily="18" charset="0"/>
                <a:ea typeface="宋体" panose="02010600030101010101" pitchFamily="2" charset="-122"/>
                <a:cs typeface="Times New Roman" panose="02020603050405020304" pitchFamily="18" charset="0"/>
              </a:rPr>
              <a:t>PasvCommand</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类、</a:t>
            </a:r>
            <a:r>
              <a:rPr lang="en-US" altLang="zh-CN" sz="1800" dirty="0" err="1">
                <a:effectLst/>
                <a:latin typeface="Times New Roman" panose="02020603050405020304" pitchFamily="18" charset="0"/>
                <a:ea typeface="宋体" panose="02010600030101010101" pitchFamily="2" charset="-122"/>
                <a:cs typeface="Times New Roman" panose="02020603050405020304" pitchFamily="18" charset="0"/>
              </a:rPr>
              <a:t>QuitCommand</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类、</a:t>
            </a:r>
            <a:r>
              <a:rPr lang="en-US" altLang="zh-CN" sz="1800" dirty="0" err="1">
                <a:effectLst/>
                <a:latin typeface="Times New Roman" panose="02020603050405020304" pitchFamily="18" charset="0"/>
                <a:ea typeface="宋体" panose="02010600030101010101" pitchFamily="2" charset="-122"/>
                <a:cs typeface="Times New Roman" panose="02020603050405020304" pitchFamily="18" charset="0"/>
              </a:rPr>
              <a:t>StorCommand</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类、</a:t>
            </a:r>
            <a:r>
              <a:rPr lang="en-US" altLang="zh-CN" sz="1800" dirty="0" err="1">
                <a:effectLst/>
                <a:latin typeface="Times New Roman" panose="02020603050405020304" pitchFamily="18" charset="0"/>
                <a:ea typeface="宋体" panose="02010600030101010101" pitchFamily="2" charset="-122"/>
                <a:cs typeface="Times New Roman" panose="02020603050405020304" pitchFamily="18" charset="0"/>
              </a:rPr>
              <a:t>RetrCommand</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类、</a:t>
            </a:r>
            <a:r>
              <a:rPr lang="en-US" altLang="zh-CN" sz="1800" dirty="0" err="1">
                <a:effectLst/>
                <a:latin typeface="Times New Roman" panose="02020603050405020304" pitchFamily="18" charset="0"/>
                <a:ea typeface="宋体" panose="02010600030101010101" pitchFamily="2" charset="-122"/>
                <a:cs typeface="Times New Roman" panose="02020603050405020304" pitchFamily="18" charset="0"/>
              </a:rPr>
              <a:t>DeleCommand</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类、</a:t>
            </a:r>
            <a:r>
              <a:rPr lang="en-US" altLang="zh-CN" sz="1800" dirty="0" err="1">
                <a:effectLst/>
                <a:latin typeface="Times New Roman" panose="02020603050405020304" pitchFamily="18" charset="0"/>
                <a:ea typeface="宋体" panose="02010600030101010101" pitchFamily="2" charset="-122"/>
                <a:cs typeface="Times New Roman" panose="02020603050405020304" pitchFamily="18" charset="0"/>
              </a:rPr>
              <a:t>ListCommand</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类、</a:t>
            </a:r>
            <a:r>
              <a:rPr lang="en-US" altLang="zh-CN" sz="1800" dirty="0" err="1">
                <a:effectLst/>
                <a:latin typeface="Times New Roman" panose="02020603050405020304" pitchFamily="18" charset="0"/>
                <a:ea typeface="宋体" panose="02010600030101010101" pitchFamily="2" charset="-122"/>
                <a:cs typeface="Times New Roman" panose="02020603050405020304" pitchFamily="18" charset="0"/>
              </a:rPr>
              <a:t>PwdCommand</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类、</a:t>
            </a:r>
            <a:r>
              <a:rPr lang="en-US" altLang="zh-CN" sz="1800" dirty="0" err="1">
                <a:effectLst/>
                <a:latin typeface="Times New Roman" panose="02020603050405020304" pitchFamily="18" charset="0"/>
                <a:ea typeface="宋体" panose="02010600030101010101" pitchFamily="2" charset="-122"/>
                <a:cs typeface="Times New Roman" panose="02020603050405020304" pitchFamily="18" charset="0"/>
              </a:rPr>
              <a:t>CwdCommand</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类分别实现了对</a:t>
            </a:r>
            <a:r>
              <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rPr>
              <a:t>USER</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rPr>
              <a:t>PASS</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rPr>
              <a:t>MYPORT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rPr>
              <a:t>PASV</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rPr>
              <a:t>QUIT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rPr>
              <a:t>STOR</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rPr>
              <a:t>RETR</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rPr>
              <a:t>DELE</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rPr>
              <a:t>LIST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rPr>
              <a:t>PWD</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rPr>
              <a:t>CWD</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各具体指令的处理和响应。使用时，客户端通过</a:t>
            </a:r>
            <a:r>
              <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rPr>
              <a:t>Socket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连接向服务器端发送请求，初始应与</a:t>
            </a:r>
            <a:r>
              <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rPr>
              <a:t>21</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端口建立连接。</a:t>
            </a:r>
            <a:endParaRPr lang="zh-CN" altLang="zh-CN" sz="1800" dirty="0">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593207866"/>
      </p:ext>
    </p:extLst>
  </p:cSld>
  <p:clrMapOvr>
    <a:masterClrMapping/>
  </p:clrMapOvr>
  <p:transition spd="slow">
    <p:cove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灯片编号占位符 12"/>
          <p:cNvSpPr>
            <a:spLocks noGrp="1"/>
          </p:cNvSpPr>
          <p:nvPr>
            <p:ph type="sldNum" sz="quarter" idx="10"/>
          </p:nvPr>
        </p:nvSpPr>
        <p:spPr/>
        <p:txBody>
          <a:bodyPr/>
          <a:lstStyle/>
          <a:p>
            <a:fld id="{023126B9-07AC-4BAF-B3D7-FAC1D3999DA4}" type="slidenum">
              <a:rPr lang="zh-CN" altLang="en-US" smtClean="0"/>
              <a:pPr/>
              <a:t>17</a:t>
            </a:fld>
            <a:endParaRPr lang="zh-CN" altLang="en-US" dirty="0"/>
          </a:p>
        </p:txBody>
      </p:sp>
      <p:sp>
        <p:nvSpPr>
          <p:cNvPr id="14" name="文本框 13"/>
          <p:cNvSpPr txBox="1"/>
          <p:nvPr/>
        </p:nvSpPr>
        <p:spPr>
          <a:xfrm>
            <a:off x="1233556" y="357012"/>
            <a:ext cx="6569324" cy="461665"/>
          </a:xfrm>
          <a:prstGeom prst="rect">
            <a:avLst/>
          </a:prstGeom>
          <a:noFill/>
        </p:spPr>
        <p:txBody>
          <a:bodyPr wrap="square" rtlCol="0">
            <a:spAutoFit/>
          </a:bodyPr>
          <a:lstStyle/>
          <a:p>
            <a:r>
              <a:rPr lang="zh-CN" altLang="en-US" sz="2400">
                <a:solidFill>
                  <a:schemeClr val="bg2">
                    <a:lumMod val="25000"/>
                  </a:schemeClr>
                </a:solidFill>
                <a:latin typeface="方正兰亭粗黑_GBK" panose="02000000000000000000" pitchFamily="2" charset="-122"/>
                <a:ea typeface="方正兰亭粗黑_GBK" panose="02000000000000000000" pitchFamily="2" charset="-122"/>
              </a:rPr>
              <a:t> </a:t>
            </a:r>
            <a:r>
              <a:rPr lang="en-US" altLang="zh-CN" sz="2400">
                <a:solidFill>
                  <a:schemeClr val="bg2">
                    <a:lumMod val="25000"/>
                  </a:schemeClr>
                </a:solidFill>
                <a:latin typeface="方正兰亭粗黑_GBK" panose="02000000000000000000" pitchFamily="2" charset="-122"/>
                <a:ea typeface="方正兰亭粗黑_GBK" panose="02000000000000000000" pitchFamily="2" charset="-122"/>
              </a:rPr>
              <a:t>FTP</a:t>
            </a:r>
            <a:r>
              <a:rPr lang="zh-CN" altLang="en-US" sz="2400">
                <a:solidFill>
                  <a:schemeClr val="bg2">
                    <a:lumMod val="25000"/>
                  </a:schemeClr>
                </a:solidFill>
                <a:latin typeface="方正兰亭粗黑_GBK" panose="02000000000000000000" pitchFamily="2" charset="-122"/>
                <a:ea typeface="方正兰亭粗黑_GBK" panose="02000000000000000000" pitchFamily="2" charset="-122"/>
              </a:rPr>
              <a:t>客户端实现</a:t>
            </a:r>
            <a:endParaRPr lang="zh-CN" altLang="en-US" sz="2400" dirty="0">
              <a:solidFill>
                <a:schemeClr val="bg2">
                  <a:lumMod val="25000"/>
                </a:schemeClr>
              </a:solidFill>
              <a:latin typeface="方正兰亭粗黑_GBK" panose="02000000000000000000" pitchFamily="2" charset="-122"/>
              <a:ea typeface="方正兰亭粗黑_GBK" panose="02000000000000000000" pitchFamily="2" charset="-122"/>
            </a:endParaRPr>
          </a:p>
        </p:txBody>
      </p:sp>
      <p:sp>
        <p:nvSpPr>
          <p:cNvPr id="15" name="任意多边形 14"/>
          <p:cNvSpPr/>
          <p:nvPr/>
        </p:nvSpPr>
        <p:spPr>
          <a:xfrm flipH="1">
            <a:off x="1341487" y="780336"/>
            <a:ext cx="2853178" cy="45719"/>
          </a:xfrm>
          <a:custGeom>
            <a:avLst/>
            <a:gdLst>
              <a:gd name="connsiteX0" fmla="*/ 7977051 w 7977051"/>
              <a:gd name="connsiteY0" fmla="*/ 0 h 31619"/>
              <a:gd name="connsiteX1" fmla="*/ 0 w 7977051"/>
              <a:gd name="connsiteY1" fmla="*/ 0 h 31619"/>
              <a:gd name="connsiteX2" fmla="*/ 0 w 7977051"/>
              <a:gd name="connsiteY2" fmla="*/ 31619 h 31619"/>
              <a:gd name="connsiteX3" fmla="*/ 7977051 w 7977051"/>
              <a:gd name="connsiteY3" fmla="*/ 31619 h 31619"/>
              <a:gd name="connsiteX4" fmla="*/ 7977051 w 7977051"/>
              <a:gd name="connsiteY4" fmla="*/ 15810 h 3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7051" h="31619">
                <a:moveTo>
                  <a:pt x="7977051" y="0"/>
                </a:moveTo>
                <a:lnTo>
                  <a:pt x="0" y="0"/>
                </a:lnTo>
                <a:lnTo>
                  <a:pt x="0" y="31619"/>
                </a:lnTo>
                <a:lnTo>
                  <a:pt x="7977051" y="31619"/>
                </a:lnTo>
                <a:lnTo>
                  <a:pt x="7977051" y="1581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endParaRPr>
          </a:p>
        </p:txBody>
      </p:sp>
      <p:pic>
        <p:nvPicPr>
          <p:cNvPr id="16" name="图片 1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4902" y="364144"/>
            <a:ext cx="812064" cy="812064"/>
          </a:xfrm>
          <a:prstGeom prst="rect">
            <a:avLst/>
          </a:prstGeom>
        </p:spPr>
      </p:pic>
      <p:sp>
        <p:nvSpPr>
          <p:cNvPr id="8" name="文本框 7">
            <a:extLst>
              <a:ext uri="{FF2B5EF4-FFF2-40B4-BE49-F238E27FC236}">
                <a16:creationId xmlns:a16="http://schemas.microsoft.com/office/drawing/2014/main" id="{6A19EFE5-56A7-48B2-A6DB-ACF662B369AE}"/>
              </a:ext>
            </a:extLst>
          </p:cNvPr>
          <p:cNvSpPr txBox="1"/>
          <p:nvPr/>
        </p:nvSpPr>
        <p:spPr>
          <a:xfrm>
            <a:off x="8053231" y="6416990"/>
            <a:ext cx="6105524" cy="369332"/>
          </a:xfrm>
          <a:prstGeom prst="rect">
            <a:avLst/>
          </a:prstGeom>
          <a:noFill/>
        </p:spPr>
        <p:txBody>
          <a:bodyPr wrap="square">
            <a:spAutoFit/>
          </a:bodyPr>
          <a:lstStyle/>
          <a:p>
            <a:r>
              <a:rPr lang="zh-CN" altLang="en-US" kern="0">
                <a:latin typeface="Times New Roman" panose="02020603050405020304" pitchFamily="18" charset="0"/>
                <a:ea typeface="宋体" panose="02010600030101010101" pitchFamily="2" charset="-122"/>
                <a:cs typeface="Times New Roman" panose="02020603050405020304" pitchFamily="18" charset="0"/>
              </a:rPr>
              <a:t>类</a:t>
            </a:r>
            <a:r>
              <a:rPr lang="zh-CN" altLang="zh-CN" sz="1800" kern="0">
                <a:effectLst/>
                <a:latin typeface="Times New Roman" panose="02020603050405020304" pitchFamily="18" charset="0"/>
                <a:ea typeface="宋体" panose="02010600030101010101" pitchFamily="2" charset="-122"/>
                <a:cs typeface="Times New Roman" panose="02020603050405020304" pitchFamily="18" charset="0"/>
              </a:rPr>
              <a:t>图</a:t>
            </a:r>
            <a:endParaRPr lang="zh-CN" altLang="en-US"/>
          </a:p>
        </p:txBody>
      </p:sp>
      <p:pic>
        <p:nvPicPr>
          <p:cNvPr id="9" name="图片 8">
            <a:extLst>
              <a:ext uri="{FF2B5EF4-FFF2-40B4-BE49-F238E27FC236}">
                <a16:creationId xmlns:a16="http://schemas.microsoft.com/office/drawing/2014/main" id="{67E57F37-2847-4329-947C-6D2B0DF197A1}"/>
              </a:ext>
            </a:extLst>
          </p:cNvPr>
          <p:cNvPicPr/>
          <p:nvPr/>
        </p:nvPicPr>
        <p:blipFill>
          <a:blip r:embed="rId3">
            <a:extLst>
              <a:ext uri="{28A0092B-C50C-407E-A947-70E740481C1C}">
                <a14:useLocalDpi xmlns:a14="http://schemas.microsoft.com/office/drawing/2010/main" val="0"/>
              </a:ext>
            </a:extLst>
          </a:blip>
          <a:stretch>
            <a:fillRect/>
          </a:stretch>
        </p:blipFill>
        <p:spPr>
          <a:xfrm>
            <a:off x="4702291" y="463299"/>
            <a:ext cx="7212169" cy="5931401"/>
          </a:xfrm>
          <a:prstGeom prst="rect">
            <a:avLst/>
          </a:prstGeom>
        </p:spPr>
      </p:pic>
      <p:pic>
        <p:nvPicPr>
          <p:cNvPr id="10" name="图片 9">
            <a:extLst>
              <a:ext uri="{FF2B5EF4-FFF2-40B4-BE49-F238E27FC236}">
                <a16:creationId xmlns:a16="http://schemas.microsoft.com/office/drawing/2014/main" id="{BD23FE8C-3EBF-4B3B-91CB-C417FD10482B}"/>
              </a:ext>
            </a:extLst>
          </p:cNvPr>
          <p:cNvPicPr>
            <a:picLocks noChangeAspect="1"/>
          </p:cNvPicPr>
          <p:nvPr/>
        </p:nvPicPr>
        <p:blipFill>
          <a:blip r:embed="rId4"/>
          <a:stretch>
            <a:fillRect/>
          </a:stretch>
        </p:blipFill>
        <p:spPr>
          <a:xfrm>
            <a:off x="646684" y="1268940"/>
            <a:ext cx="3757747" cy="5286997"/>
          </a:xfrm>
          <a:prstGeom prst="rect">
            <a:avLst/>
          </a:prstGeom>
        </p:spPr>
      </p:pic>
    </p:spTree>
    <p:extLst>
      <p:ext uri="{BB962C8B-B14F-4D97-AF65-F5344CB8AC3E}">
        <p14:creationId xmlns:p14="http://schemas.microsoft.com/office/powerpoint/2010/main" val="3642868952"/>
      </p:ext>
    </p:extLst>
  </p:cSld>
  <p:clrMapOvr>
    <a:masterClrMapping/>
  </p:clrMapOvr>
  <p:transition spd="slow">
    <p:cove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灯片编号占位符 12"/>
          <p:cNvSpPr>
            <a:spLocks noGrp="1"/>
          </p:cNvSpPr>
          <p:nvPr>
            <p:ph type="sldNum" sz="quarter" idx="10"/>
          </p:nvPr>
        </p:nvSpPr>
        <p:spPr/>
        <p:txBody>
          <a:bodyPr/>
          <a:lstStyle/>
          <a:p>
            <a:fld id="{023126B9-07AC-4BAF-B3D7-FAC1D3999DA4}" type="slidenum">
              <a:rPr lang="zh-CN" altLang="en-US" smtClean="0"/>
              <a:pPr/>
              <a:t>18</a:t>
            </a:fld>
            <a:endParaRPr lang="zh-CN" altLang="en-US" dirty="0"/>
          </a:p>
        </p:txBody>
      </p:sp>
      <p:sp>
        <p:nvSpPr>
          <p:cNvPr id="14" name="文本框 13"/>
          <p:cNvSpPr txBox="1"/>
          <p:nvPr/>
        </p:nvSpPr>
        <p:spPr>
          <a:xfrm>
            <a:off x="1233556" y="357012"/>
            <a:ext cx="6569324" cy="461665"/>
          </a:xfrm>
          <a:prstGeom prst="rect">
            <a:avLst/>
          </a:prstGeom>
          <a:noFill/>
        </p:spPr>
        <p:txBody>
          <a:bodyPr wrap="square" rtlCol="0">
            <a:spAutoFit/>
          </a:bodyPr>
          <a:lstStyle/>
          <a:p>
            <a:r>
              <a:rPr lang="zh-CN" altLang="en-US" sz="2400">
                <a:solidFill>
                  <a:schemeClr val="bg2">
                    <a:lumMod val="25000"/>
                  </a:schemeClr>
                </a:solidFill>
                <a:latin typeface="方正兰亭粗黑_GBK" panose="02000000000000000000" pitchFamily="2" charset="-122"/>
                <a:ea typeface="方正兰亭粗黑_GBK" panose="02000000000000000000" pitchFamily="2" charset="-122"/>
              </a:rPr>
              <a:t> </a:t>
            </a:r>
            <a:r>
              <a:rPr lang="en-US" altLang="zh-CN" sz="2400">
                <a:solidFill>
                  <a:schemeClr val="bg2">
                    <a:lumMod val="25000"/>
                  </a:schemeClr>
                </a:solidFill>
                <a:latin typeface="方正兰亭粗黑_GBK" panose="02000000000000000000" pitchFamily="2" charset="-122"/>
                <a:ea typeface="方正兰亭粗黑_GBK" panose="02000000000000000000" pitchFamily="2" charset="-122"/>
              </a:rPr>
              <a:t>FTP</a:t>
            </a:r>
            <a:r>
              <a:rPr lang="zh-CN" altLang="en-US" sz="2400">
                <a:solidFill>
                  <a:schemeClr val="bg2">
                    <a:lumMod val="25000"/>
                  </a:schemeClr>
                </a:solidFill>
                <a:latin typeface="方正兰亭粗黑_GBK" panose="02000000000000000000" pitchFamily="2" charset="-122"/>
                <a:ea typeface="方正兰亭粗黑_GBK" panose="02000000000000000000" pitchFamily="2" charset="-122"/>
              </a:rPr>
              <a:t>客户端实现</a:t>
            </a:r>
            <a:endParaRPr lang="zh-CN" altLang="en-US" sz="2400" dirty="0">
              <a:solidFill>
                <a:schemeClr val="bg2">
                  <a:lumMod val="25000"/>
                </a:schemeClr>
              </a:solidFill>
              <a:latin typeface="方正兰亭粗黑_GBK" panose="02000000000000000000" pitchFamily="2" charset="-122"/>
              <a:ea typeface="方正兰亭粗黑_GBK" panose="02000000000000000000" pitchFamily="2" charset="-122"/>
            </a:endParaRPr>
          </a:p>
        </p:txBody>
      </p:sp>
      <p:sp>
        <p:nvSpPr>
          <p:cNvPr id="15" name="任意多边形 14"/>
          <p:cNvSpPr/>
          <p:nvPr/>
        </p:nvSpPr>
        <p:spPr>
          <a:xfrm flipH="1">
            <a:off x="1341487" y="780336"/>
            <a:ext cx="2853178" cy="45719"/>
          </a:xfrm>
          <a:custGeom>
            <a:avLst/>
            <a:gdLst>
              <a:gd name="connsiteX0" fmla="*/ 7977051 w 7977051"/>
              <a:gd name="connsiteY0" fmla="*/ 0 h 31619"/>
              <a:gd name="connsiteX1" fmla="*/ 0 w 7977051"/>
              <a:gd name="connsiteY1" fmla="*/ 0 h 31619"/>
              <a:gd name="connsiteX2" fmla="*/ 0 w 7977051"/>
              <a:gd name="connsiteY2" fmla="*/ 31619 h 31619"/>
              <a:gd name="connsiteX3" fmla="*/ 7977051 w 7977051"/>
              <a:gd name="connsiteY3" fmla="*/ 31619 h 31619"/>
              <a:gd name="connsiteX4" fmla="*/ 7977051 w 7977051"/>
              <a:gd name="connsiteY4" fmla="*/ 15810 h 3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7051" h="31619">
                <a:moveTo>
                  <a:pt x="7977051" y="0"/>
                </a:moveTo>
                <a:lnTo>
                  <a:pt x="0" y="0"/>
                </a:lnTo>
                <a:lnTo>
                  <a:pt x="0" y="31619"/>
                </a:lnTo>
                <a:lnTo>
                  <a:pt x="7977051" y="31619"/>
                </a:lnTo>
                <a:lnTo>
                  <a:pt x="7977051" y="1581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endParaRPr>
          </a:p>
        </p:txBody>
      </p:sp>
      <p:pic>
        <p:nvPicPr>
          <p:cNvPr id="16" name="图片 1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4902" y="364144"/>
            <a:ext cx="812064" cy="812064"/>
          </a:xfrm>
          <a:prstGeom prst="rect">
            <a:avLst/>
          </a:prstGeom>
        </p:spPr>
      </p:pic>
      <p:sp>
        <p:nvSpPr>
          <p:cNvPr id="10" name="文本框 9">
            <a:extLst>
              <a:ext uri="{FF2B5EF4-FFF2-40B4-BE49-F238E27FC236}">
                <a16:creationId xmlns:a16="http://schemas.microsoft.com/office/drawing/2014/main" id="{CF9E3BDE-B815-4C0A-974D-7D9C0D3E393B}"/>
              </a:ext>
            </a:extLst>
          </p:cNvPr>
          <p:cNvSpPr txBox="1"/>
          <p:nvPr/>
        </p:nvSpPr>
        <p:spPr>
          <a:xfrm>
            <a:off x="1898024" y="1249379"/>
            <a:ext cx="8395952" cy="4615944"/>
          </a:xfrm>
          <a:prstGeom prst="rect">
            <a:avLst/>
          </a:prstGeom>
          <a:noFill/>
        </p:spPr>
        <p:txBody>
          <a:bodyPr wrap="square">
            <a:spAutoFit/>
          </a:bodyPr>
          <a:lstStyle/>
          <a:p>
            <a:pPr indent="304800">
              <a:lnSpc>
                <a:spcPct val="150000"/>
              </a:lnSpc>
            </a:pP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其中，</a:t>
            </a:r>
            <a:r>
              <a:rPr lang="en-US" altLang="zh-CN" sz="1800" dirty="0" err="1">
                <a:effectLst/>
                <a:latin typeface="Times New Roman" panose="02020603050405020304" pitchFamily="18" charset="0"/>
                <a:ea typeface="宋体" panose="02010600030101010101" pitchFamily="2" charset="-122"/>
                <a:cs typeface="Times New Roman" panose="02020603050405020304" pitchFamily="18" charset="0"/>
              </a:rPr>
              <a:t>MainGUI</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类基于</a:t>
            </a:r>
            <a:r>
              <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rPr>
              <a:t>JAVA</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的</a:t>
            </a:r>
            <a:r>
              <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rPr>
              <a:t>Swing</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工具包实现了客户端的交互界面，</a:t>
            </a:r>
            <a:r>
              <a:rPr lang="en-US" altLang="zh-CN" sz="1800" dirty="0" err="1">
                <a:effectLst/>
                <a:latin typeface="Times New Roman" panose="02020603050405020304" pitchFamily="18" charset="0"/>
                <a:ea typeface="宋体" panose="02010600030101010101" pitchFamily="2" charset="-122"/>
                <a:cs typeface="Times New Roman" panose="02020603050405020304" pitchFamily="18" charset="0"/>
              </a:rPr>
              <a:t>DeleteButtonColumn</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类、</a:t>
            </a:r>
            <a:r>
              <a:rPr lang="en-US" altLang="zh-CN" sz="1800" dirty="0" err="1">
                <a:effectLst/>
                <a:latin typeface="Times New Roman" panose="02020603050405020304" pitchFamily="18" charset="0"/>
                <a:ea typeface="宋体" panose="02010600030101010101" pitchFamily="2" charset="-122"/>
                <a:cs typeface="Times New Roman" panose="02020603050405020304" pitchFamily="18" charset="0"/>
              </a:rPr>
              <a:t>DownloadButtonColumn</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类、</a:t>
            </a:r>
            <a:r>
              <a:rPr lang="en-US" altLang="zh-CN" sz="1800" dirty="0" err="1">
                <a:effectLst/>
                <a:latin typeface="Times New Roman" panose="02020603050405020304" pitchFamily="18" charset="0"/>
                <a:ea typeface="宋体" panose="02010600030101010101" pitchFamily="2" charset="-122"/>
                <a:cs typeface="Times New Roman" panose="02020603050405020304" pitchFamily="18" charset="0"/>
              </a:rPr>
              <a:t>UploadButtonColumn</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类对应删除、下载、上传按钮，由于交互界面中这几个按钮需要出现多次，因此单列为类。</a:t>
            </a:r>
            <a:r>
              <a:rPr lang="en-US" altLang="zh-CN" sz="1800" dirty="0" err="1">
                <a:effectLst/>
                <a:latin typeface="Times New Roman" panose="02020603050405020304" pitchFamily="18" charset="0"/>
                <a:ea typeface="宋体" panose="02010600030101010101" pitchFamily="2" charset="-122"/>
                <a:cs typeface="Times New Roman" panose="02020603050405020304" pitchFamily="18" charset="0"/>
              </a:rPr>
              <a:t>Ftp_Client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接口规定了客户端不同模式均需要实现的方法，</a:t>
            </a:r>
            <a:r>
              <a:rPr lang="en-US" altLang="zh-CN" sz="1800" dirty="0" err="1">
                <a:effectLst/>
                <a:latin typeface="Times New Roman" panose="02020603050405020304" pitchFamily="18" charset="0"/>
                <a:ea typeface="宋体" panose="02010600030101010101" pitchFamily="2" charset="-122"/>
                <a:cs typeface="Times New Roman" panose="02020603050405020304" pitchFamily="18" charset="0"/>
              </a:rPr>
              <a:t>isLogined</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方法用于获取是否登录，</a:t>
            </a:r>
            <a:r>
              <a:rPr lang="en-US" altLang="zh-CN" sz="1800" dirty="0" err="1">
                <a:effectLst/>
                <a:latin typeface="Times New Roman" panose="02020603050405020304" pitchFamily="18" charset="0"/>
                <a:ea typeface="宋体" panose="02010600030101010101" pitchFamily="2" charset="-122"/>
                <a:cs typeface="Times New Roman" panose="02020603050405020304" pitchFamily="18" charset="0"/>
              </a:rPr>
              <a:t>initftp</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方法用于执行</a:t>
            </a:r>
            <a:r>
              <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rPr>
              <a:t>USER</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和</a:t>
            </a:r>
            <a:r>
              <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rPr>
              <a:t>PASS</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的登录指令，</a:t>
            </a:r>
            <a:r>
              <a:rPr lang="en-US" altLang="zh-CN" sz="1800" dirty="0" err="1">
                <a:effectLst/>
                <a:latin typeface="Times New Roman" panose="02020603050405020304" pitchFamily="18" charset="0"/>
                <a:ea typeface="宋体" panose="02010600030101010101" pitchFamily="2" charset="-122"/>
                <a:cs typeface="Times New Roman" panose="02020603050405020304" pitchFamily="18" charset="0"/>
              </a:rPr>
              <a:t>logOut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方法用于执行</a:t>
            </a:r>
            <a:r>
              <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rPr>
              <a:t>QUIT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退出指令，</a:t>
            </a:r>
            <a:r>
              <a:rPr lang="en-US" altLang="zh-CN" sz="1800" dirty="0" err="1">
                <a:effectLst/>
                <a:latin typeface="Times New Roman" panose="02020603050405020304" pitchFamily="18" charset="0"/>
                <a:ea typeface="宋体" panose="02010600030101010101" pitchFamily="2" charset="-122"/>
                <a:cs typeface="Times New Roman" panose="02020603050405020304" pitchFamily="18" charset="0"/>
              </a:rPr>
              <a:t>getAllFile</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方法用于执行</a:t>
            </a:r>
            <a:r>
              <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rPr>
              <a:t>LIST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指令获取和刷新文件列表，</a:t>
            </a:r>
            <a:r>
              <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rPr>
              <a:t>upload</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方法用于</a:t>
            </a:r>
            <a:r>
              <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rPr>
              <a:t>STOR</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指令上传本地文件，</a:t>
            </a:r>
            <a:r>
              <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rPr>
              <a:t>download</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方法用于</a:t>
            </a:r>
            <a:r>
              <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rPr>
              <a:t>RETR</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指令下载文件到本地，</a:t>
            </a:r>
            <a:r>
              <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rPr>
              <a:t>delete</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方法用于</a:t>
            </a:r>
            <a:r>
              <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rPr>
              <a:t>DELE</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指令删除文件，</a:t>
            </a:r>
            <a:r>
              <a:rPr lang="en-US" altLang="zh-CN" sz="1800" dirty="0" err="1">
                <a:effectLst/>
                <a:latin typeface="Times New Roman" panose="02020603050405020304" pitchFamily="18" charset="0"/>
                <a:ea typeface="宋体" panose="02010600030101010101" pitchFamily="2" charset="-122"/>
                <a:cs typeface="Times New Roman" panose="02020603050405020304" pitchFamily="18" charset="0"/>
              </a:rPr>
              <a:t>getRemotePath</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用于</a:t>
            </a:r>
            <a:r>
              <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rPr>
              <a:t>PWD</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指令显示服务器的远程工作目录，</a:t>
            </a:r>
            <a:r>
              <a:rPr lang="en-US" altLang="zh-CN" sz="1800" dirty="0" err="1">
                <a:effectLst/>
                <a:latin typeface="Times New Roman" panose="02020603050405020304" pitchFamily="18" charset="0"/>
                <a:ea typeface="宋体" panose="02010600030101010101" pitchFamily="2" charset="-122"/>
                <a:cs typeface="Times New Roman" panose="02020603050405020304" pitchFamily="18" charset="0"/>
              </a:rPr>
              <a:t>changeFir</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用于</a:t>
            </a:r>
            <a:r>
              <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rPr>
              <a:t>CWD</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指令更改服务器的远程工作目录。</a:t>
            </a:r>
            <a:r>
              <a:rPr lang="en-US" altLang="zh-CN" sz="1800" dirty="0" err="1">
                <a:effectLst/>
                <a:latin typeface="Times New Roman" panose="02020603050405020304" pitchFamily="18" charset="0"/>
                <a:ea typeface="宋体" panose="02010600030101010101" pitchFamily="2" charset="-122"/>
                <a:cs typeface="Times New Roman" panose="02020603050405020304" pitchFamily="18" charset="0"/>
              </a:rPr>
              <a:t>FtpClient_active</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类和</a:t>
            </a:r>
            <a:r>
              <a:rPr lang="en-US" altLang="zh-CN" sz="1800" dirty="0" err="1">
                <a:effectLst/>
                <a:latin typeface="Times New Roman" panose="02020603050405020304" pitchFamily="18" charset="0"/>
                <a:ea typeface="宋体" panose="02010600030101010101" pitchFamily="2" charset="-122"/>
                <a:cs typeface="Times New Roman" panose="02020603050405020304" pitchFamily="18" charset="0"/>
              </a:rPr>
              <a:t>FtpClient_passive</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类实现了</a:t>
            </a:r>
            <a:r>
              <a:rPr lang="en-US" altLang="zh-CN" sz="1800" dirty="0" err="1">
                <a:effectLst/>
                <a:latin typeface="Times New Roman" panose="02020603050405020304" pitchFamily="18" charset="0"/>
                <a:ea typeface="宋体" panose="02010600030101010101" pitchFamily="2" charset="-122"/>
                <a:cs typeface="Times New Roman" panose="02020603050405020304" pitchFamily="18" charset="0"/>
              </a:rPr>
              <a:t>Ftp_Client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接口，分别对应主动模式和被动模式下客户端的实现，其构造函数完成了客户端与服务器端的初始连接。</a:t>
            </a:r>
            <a:endParaRPr lang="zh-CN" altLang="zh-CN" sz="1800" dirty="0">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4076026414"/>
      </p:ext>
    </p:extLst>
  </p:cSld>
  <p:clrMapOvr>
    <a:masterClrMapping/>
  </p:clrMapOvr>
  <p:transition spd="slow">
    <p:cove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灯片编号占位符 12"/>
          <p:cNvSpPr>
            <a:spLocks noGrp="1"/>
          </p:cNvSpPr>
          <p:nvPr>
            <p:ph type="sldNum" sz="quarter" idx="10"/>
          </p:nvPr>
        </p:nvSpPr>
        <p:spPr/>
        <p:txBody>
          <a:bodyPr/>
          <a:lstStyle/>
          <a:p>
            <a:fld id="{023126B9-07AC-4BAF-B3D7-FAC1D3999DA4}" type="slidenum">
              <a:rPr lang="zh-CN" altLang="en-US" smtClean="0"/>
              <a:pPr/>
              <a:t>19</a:t>
            </a:fld>
            <a:endParaRPr lang="zh-CN" altLang="en-US" dirty="0"/>
          </a:p>
        </p:txBody>
      </p:sp>
      <p:sp>
        <p:nvSpPr>
          <p:cNvPr id="14" name="文本框 13"/>
          <p:cNvSpPr txBox="1"/>
          <p:nvPr/>
        </p:nvSpPr>
        <p:spPr>
          <a:xfrm>
            <a:off x="1233556" y="357012"/>
            <a:ext cx="6569324" cy="461665"/>
          </a:xfrm>
          <a:prstGeom prst="rect">
            <a:avLst/>
          </a:prstGeom>
          <a:noFill/>
        </p:spPr>
        <p:txBody>
          <a:bodyPr wrap="square" rtlCol="0">
            <a:spAutoFit/>
          </a:bodyPr>
          <a:lstStyle/>
          <a:p>
            <a:r>
              <a:rPr lang="zh-CN" altLang="en-US" sz="2400">
                <a:solidFill>
                  <a:schemeClr val="bg2">
                    <a:lumMod val="25000"/>
                  </a:schemeClr>
                </a:solidFill>
                <a:latin typeface="方正兰亭粗黑_GBK" panose="02000000000000000000" pitchFamily="2" charset="-122"/>
                <a:ea typeface="方正兰亭粗黑_GBK" panose="02000000000000000000" pitchFamily="2" charset="-122"/>
              </a:rPr>
              <a:t> </a:t>
            </a:r>
            <a:r>
              <a:rPr lang="en-US" altLang="zh-CN" sz="2400">
                <a:solidFill>
                  <a:schemeClr val="bg2">
                    <a:lumMod val="25000"/>
                  </a:schemeClr>
                </a:solidFill>
                <a:latin typeface="方正兰亭粗黑_GBK" panose="02000000000000000000" pitchFamily="2" charset="-122"/>
                <a:ea typeface="方正兰亭粗黑_GBK" panose="02000000000000000000" pitchFamily="2" charset="-122"/>
              </a:rPr>
              <a:t>FTP</a:t>
            </a:r>
            <a:r>
              <a:rPr lang="zh-CN" altLang="en-US" sz="2400">
                <a:solidFill>
                  <a:schemeClr val="bg2">
                    <a:lumMod val="25000"/>
                  </a:schemeClr>
                </a:solidFill>
                <a:latin typeface="方正兰亭粗黑_GBK" panose="02000000000000000000" pitchFamily="2" charset="-122"/>
                <a:ea typeface="方正兰亭粗黑_GBK" panose="02000000000000000000" pitchFamily="2" charset="-122"/>
              </a:rPr>
              <a:t>客户端实现</a:t>
            </a:r>
            <a:endParaRPr lang="zh-CN" altLang="en-US" sz="2400" dirty="0">
              <a:solidFill>
                <a:schemeClr val="bg2">
                  <a:lumMod val="25000"/>
                </a:schemeClr>
              </a:solidFill>
              <a:latin typeface="方正兰亭粗黑_GBK" panose="02000000000000000000" pitchFamily="2" charset="-122"/>
              <a:ea typeface="方正兰亭粗黑_GBK" panose="02000000000000000000" pitchFamily="2" charset="-122"/>
            </a:endParaRPr>
          </a:p>
        </p:txBody>
      </p:sp>
      <p:sp>
        <p:nvSpPr>
          <p:cNvPr id="15" name="任意多边形 14"/>
          <p:cNvSpPr/>
          <p:nvPr/>
        </p:nvSpPr>
        <p:spPr>
          <a:xfrm flipH="1">
            <a:off x="1341487" y="780336"/>
            <a:ext cx="2853178" cy="45719"/>
          </a:xfrm>
          <a:custGeom>
            <a:avLst/>
            <a:gdLst>
              <a:gd name="connsiteX0" fmla="*/ 7977051 w 7977051"/>
              <a:gd name="connsiteY0" fmla="*/ 0 h 31619"/>
              <a:gd name="connsiteX1" fmla="*/ 0 w 7977051"/>
              <a:gd name="connsiteY1" fmla="*/ 0 h 31619"/>
              <a:gd name="connsiteX2" fmla="*/ 0 w 7977051"/>
              <a:gd name="connsiteY2" fmla="*/ 31619 h 31619"/>
              <a:gd name="connsiteX3" fmla="*/ 7977051 w 7977051"/>
              <a:gd name="connsiteY3" fmla="*/ 31619 h 31619"/>
              <a:gd name="connsiteX4" fmla="*/ 7977051 w 7977051"/>
              <a:gd name="connsiteY4" fmla="*/ 15810 h 3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7051" h="31619">
                <a:moveTo>
                  <a:pt x="7977051" y="0"/>
                </a:moveTo>
                <a:lnTo>
                  <a:pt x="0" y="0"/>
                </a:lnTo>
                <a:lnTo>
                  <a:pt x="0" y="31619"/>
                </a:lnTo>
                <a:lnTo>
                  <a:pt x="7977051" y="31619"/>
                </a:lnTo>
                <a:lnTo>
                  <a:pt x="7977051" y="1581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endParaRPr>
          </a:p>
        </p:txBody>
      </p:sp>
      <p:pic>
        <p:nvPicPr>
          <p:cNvPr id="16" name="图片 1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4902" y="364144"/>
            <a:ext cx="812064" cy="812064"/>
          </a:xfrm>
          <a:prstGeom prst="rect">
            <a:avLst/>
          </a:prstGeom>
        </p:spPr>
      </p:pic>
      <p:sp>
        <p:nvSpPr>
          <p:cNvPr id="8" name="文本框 7">
            <a:extLst>
              <a:ext uri="{FF2B5EF4-FFF2-40B4-BE49-F238E27FC236}">
                <a16:creationId xmlns:a16="http://schemas.microsoft.com/office/drawing/2014/main" id="{6A19EFE5-56A7-48B2-A6DB-ACF662B369AE}"/>
              </a:ext>
            </a:extLst>
          </p:cNvPr>
          <p:cNvSpPr txBox="1"/>
          <p:nvPr/>
        </p:nvSpPr>
        <p:spPr>
          <a:xfrm>
            <a:off x="1549400" y="962969"/>
            <a:ext cx="6105524" cy="369332"/>
          </a:xfrm>
          <a:prstGeom prst="rect">
            <a:avLst/>
          </a:prstGeom>
          <a:noFill/>
        </p:spPr>
        <p:txBody>
          <a:bodyPr wrap="square">
            <a:spAutoFit/>
          </a:bodyPr>
          <a:lstStyle/>
          <a:p>
            <a:r>
              <a:rPr lang="zh-CN" altLang="en-US" kern="0">
                <a:latin typeface="Times New Roman" panose="02020603050405020304" pitchFamily="18" charset="0"/>
                <a:ea typeface="宋体" panose="02010600030101010101" pitchFamily="2" charset="-122"/>
                <a:cs typeface="Times New Roman" panose="02020603050405020304" pitchFamily="18" charset="0"/>
              </a:rPr>
              <a:t>客户端交互界面</a:t>
            </a:r>
            <a:endParaRPr lang="zh-CN" altLang="en-US"/>
          </a:p>
        </p:txBody>
      </p:sp>
      <p:pic>
        <p:nvPicPr>
          <p:cNvPr id="10" name="图片 9">
            <a:extLst>
              <a:ext uri="{FF2B5EF4-FFF2-40B4-BE49-F238E27FC236}">
                <a16:creationId xmlns:a16="http://schemas.microsoft.com/office/drawing/2014/main" id="{2959CEE1-7B50-4F2B-893C-6CCF148A1893}"/>
              </a:ext>
            </a:extLst>
          </p:cNvPr>
          <p:cNvPicPr/>
          <p:nvPr/>
        </p:nvPicPr>
        <p:blipFill rotWithShape="1">
          <a:blip r:embed="rId3"/>
          <a:srcRect b="52033"/>
          <a:stretch/>
        </p:blipFill>
        <p:spPr>
          <a:xfrm>
            <a:off x="1609860" y="1756696"/>
            <a:ext cx="8802710" cy="4320968"/>
          </a:xfrm>
          <a:prstGeom prst="rect">
            <a:avLst/>
          </a:prstGeom>
        </p:spPr>
      </p:pic>
    </p:spTree>
    <p:extLst>
      <p:ext uri="{BB962C8B-B14F-4D97-AF65-F5344CB8AC3E}">
        <p14:creationId xmlns:p14="http://schemas.microsoft.com/office/powerpoint/2010/main" val="175650364"/>
      </p:ext>
    </p:extLst>
  </p:cSld>
  <p:clrMapOvr>
    <a:masterClrMapping/>
  </p:clrMapOvr>
  <p:transition spd="slow">
    <p:cove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等腰三角形 20"/>
          <p:cNvSpPr/>
          <p:nvPr/>
        </p:nvSpPr>
        <p:spPr>
          <a:xfrm>
            <a:off x="2506664" y="2681289"/>
            <a:ext cx="1895475" cy="1635125"/>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144000" anchor="ctr"/>
          <a:lstStyle/>
          <a:p>
            <a:pPr algn="ctr">
              <a:defRPr/>
            </a:pPr>
            <a:r>
              <a:rPr lang="zh-CN" altLang="en-US" sz="3600" dirty="0">
                <a:solidFill>
                  <a:srgbClr val="FFFFFF"/>
                </a:solidFill>
                <a:latin typeface="黑体" panose="02010609060101010101" pitchFamily="49" charset="-122"/>
                <a:ea typeface="黑体" panose="02010609060101010101" pitchFamily="49" charset="-122"/>
              </a:rPr>
              <a:t>目录</a:t>
            </a:r>
          </a:p>
        </p:txBody>
      </p:sp>
      <p:sp>
        <p:nvSpPr>
          <p:cNvPr id="22" name="等腰三角形 21"/>
          <p:cNvSpPr/>
          <p:nvPr/>
        </p:nvSpPr>
        <p:spPr>
          <a:xfrm>
            <a:off x="2287589" y="2422525"/>
            <a:ext cx="2333625" cy="2012950"/>
          </a:xfrm>
          <a:prstGeom prst="triangle">
            <a:avLst/>
          </a:prstGeom>
          <a:noFill/>
          <a:ln>
            <a:solidFill>
              <a:schemeClr val="accent1"/>
            </a:solidFill>
            <a:prstDash val="lgDashDot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endParaRPr>
          </a:p>
        </p:txBody>
      </p:sp>
      <p:cxnSp>
        <p:nvCxnSpPr>
          <p:cNvPr id="23" name="直接连接符 22"/>
          <p:cNvCxnSpPr>
            <a:endCxn id="22" idx="0"/>
          </p:cNvCxnSpPr>
          <p:nvPr/>
        </p:nvCxnSpPr>
        <p:spPr>
          <a:xfrm>
            <a:off x="3454400" y="1"/>
            <a:ext cx="0" cy="2422525"/>
          </a:xfrm>
          <a:prstGeom prst="line">
            <a:avLst/>
          </a:prstGeom>
          <a:ln>
            <a:solidFill>
              <a:schemeClr val="accent1"/>
            </a:solidFill>
            <a:prstDash val="lgDashDotDot"/>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a:off x="3454400" y="4448175"/>
            <a:ext cx="0" cy="2413000"/>
          </a:xfrm>
          <a:prstGeom prst="line">
            <a:avLst/>
          </a:prstGeom>
          <a:ln>
            <a:solidFill>
              <a:schemeClr val="tx2"/>
            </a:solidFill>
            <a:prstDash val="lgDashDotDot"/>
          </a:ln>
        </p:spPr>
        <p:style>
          <a:lnRef idx="1">
            <a:schemeClr val="accent1"/>
          </a:lnRef>
          <a:fillRef idx="0">
            <a:schemeClr val="accent1"/>
          </a:fillRef>
          <a:effectRef idx="0">
            <a:schemeClr val="accent1"/>
          </a:effectRef>
          <a:fontRef idx="minor">
            <a:schemeClr val="tx1"/>
          </a:fontRef>
        </p:style>
      </p:cxnSp>
      <p:sp>
        <p:nvSpPr>
          <p:cNvPr id="25" name="文本框 11"/>
          <p:cNvSpPr txBox="1">
            <a:spLocks noChangeArrowheads="1"/>
          </p:cNvSpPr>
          <p:nvPr/>
        </p:nvSpPr>
        <p:spPr bwMode="auto">
          <a:xfrm>
            <a:off x="5897564" y="1087208"/>
            <a:ext cx="424497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400">
                <a:solidFill>
                  <a:schemeClr val="accent1">
                    <a:lumMod val="75000"/>
                  </a:schemeClr>
                </a:solidFill>
                <a:latin typeface="微软雅黑" panose="020B0503020204020204" pitchFamily="34" charset="-122"/>
                <a:ea typeface="微软雅黑" panose="020B0503020204020204" pitchFamily="34" charset="-122"/>
              </a:rPr>
              <a:t>ftp</a:t>
            </a:r>
            <a:r>
              <a:rPr lang="zh-CN" altLang="en-US" sz="2400">
                <a:solidFill>
                  <a:schemeClr val="accent1">
                    <a:lumMod val="75000"/>
                  </a:schemeClr>
                </a:solidFill>
                <a:latin typeface="微软雅黑" panose="020B0503020204020204" pitchFamily="34" charset="-122"/>
                <a:ea typeface="微软雅黑" panose="020B0503020204020204" pitchFamily="34" charset="-122"/>
              </a:rPr>
              <a:t>基本功能与附加功能</a:t>
            </a:r>
          </a:p>
        </p:txBody>
      </p:sp>
      <p:cxnSp>
        <p:nvCxnSpPr>
          <p:cNvPr id="26" name="直接连接符 25"/>
          <p:cNvCxnSpPr/>
          <p:nvPr/>
        </p:nvCxnSpPr>
        <p:spPr>
          <a:xfrm flipH="1">
            <a:off x="5521326" y="899885"/>
            <a:ext cx="498475" cy="649287"/>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7" name="文本框 13"/>
          <p:cNvSpPr txBox="1">
            <a:spLocks noChangeArrowheads="1"/>
          </p:cNvSpPr>
          <p:nvPr/>
        </p:nvSpPr>
        <p:spPr bwMode="auto">
          <a:xfrm>
            <a:off x="5322888" y="610960"/>
            <a:ext cx="385762"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4000" dirty="0">
                <a:solidFill>
                  <a:schemeClr val="accent1">
                    <a:lumMod val="75000"/>
                  </a:schemeClr>
                </a:solidFill>
                <a:latin typeface="华康俪金黑W8" panose="020B0809000000000000" pitchFamily="49" charset="-122"/>
                <a:ea typeface="华康俪金黑W8" panose="020B0809000000000000" pitchFamily="49" charset="-122"/>
              </a:rPr>
              <a:t>1</a:t>
            </a:r>
            <a:endParaRPr lang="zh-CN" altLang="en-US" sz="4000" dirty="0">
              <a:solidFill>
                <a:schemeClr val="accent1">
                  <a:lumMod val="75000"/>
                </a:schemeClr>
              </a:solidFill>
              <a:latin typeface="华康俪金黑W8" panose="020B0809000000000000" pitchFamily="49" charset="-122"/>
              <a:ea typeface="华康俪金黑W8" panose="020B0809000000000000" pitchFamily="49" charset="-122"/>
            </a:endParaRPr>
          </a:p>
        </p:txBody>
      </p:sp>
      <p:sp>
        <p:nvSpPr>
          <p:cNvPr id="28" name="文本框 15"/>
          <p:cNvSpPr txBox="1">
            <a:spLocks noChangeArrowheads="1"/>
          </p:cNvSpPr>
          <p:nvPr/>
        </p:nvSpPr>
        <p:spPr bwMode="auto">
          <a:xfrm>
            <a:off x="5897564" y="2185758"/>
            <a:ext cx="424497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400">
                <a:solidFill>
                  <a:schemeClr val="accent1">
                    <a:lumMod val="75000"/>
                  </a:schemeClr>
                </a:solidFill>
                <a:latin typeface="微软雅黑" panose="020B0503020204020204" pitchFamily="34" charset="-122"/>
                <a:ea typeface="微软雅黑" panose="020B0503020204020204" pitchFamily="34" charset="-122"/>
              </a:rPr>
              <a:t>ftp</a:t>
            </a:r>
            <a:r>
              <a:rPr lang="zh-CN" altLang="en-US" sz="2400">
                <a:solidFill>
                  <a:schemeClr val="accent1">
                    <a:lumMod val="75000"/>
                  </a:schemeClr>
                </a:solidFill>
                <a:latin typeface="微软雅黑" panose="020B0503020204020204" pitchFamily="34" charset="-122"/>
                <a:ea typeface="微软雅黑" panose="020B0503020204020204" pitchFamily="34" charset="-122"/>
              </a:rPr>
              <a:t>设计</a:t>
            </a:r>
          </a:p>
        </p:txBody>
      </p:sp>
      <p:cxnSp>
        <p:nvCxnSpPr>
          <p:cNvPr id="29" name="直接连接符 28"/>
          <p:cNvCxnSpPr/>
          <p:nvPr/>
        </p:nvCxnSpPr>
        <p:spPr>
          <a:xfrm flipH="1">
            <a:off x="5521326" y="1996847"/>
            <a:ext cx="498475" cy="650875"/>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30" name="文本框 17"/>
          <p:cNvSpPr txBox="1">
            <a:spLocks noChangeArrowheads="1"/>
          </p:cNvSpPr>
          <p:nvPr/>
        </p:nvSpPr>
        <p:spPr bwMode="auto">
          <a:xfrm>
            <a:off x="5322888" y="1707922"/>
            <a:ext cx="385762"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4000">
                <a:solidFill>
                  <a:schemeClr val="accent1">
                    <a:lumMod val="75000"/>
                  </a:schemeClr>
                </a:solidFill>
                <a:latin typeface="华康俪金黑W8" panose="020B0809000000000000" pitchFamily="49" charset="-122"/>
                <a:ea typeface="华康俪金黑W8" panose="020B0809000000000000" pitchFamily="49" charset="-122"/>
              </a:rPr>
              <a:t>2</a:t>
            </a:r>
            <a:endParaRPr lang="zh-CN" altLang="en-US" sz="4000">
              <a:solidFill>
                <a:schemeClr val="accent1">
                  <a:lumMod val="75000"/>
                </a:schemeClr>
              </a:solidFill>
              <a:latin typeface="华康俪金黑W8" panose="020B0809000000000000" pitchFamily="49" charset="-122"/>
              <a:ea typeface="华康俪金黑W8" panose="020B0809000000000000" pitchFamily="49" charset="-122"/>
            </a:endParaRPr>
          </a:p>
        </p:txBody>
      </p:sp>
      <p:sp>
        <p:nvSpPr>
          <p:cNvPr id="31" name="文本框 19"/>
          <p:cNvSpPr txBox="1">
            <a:spLocks noChangeArrowheads="1"/>
          </p:cNvSpPr>
          <p:nvPr/>
        </p:nvSpPr>
        <p:spPr bwMode="auto">
          <a:xfrm>
            <a:off x="5897564" y="3284308"/>
            <a:ext cx="424497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400">
                <a:solidFill>
                  <a:schemeClr val="accent1">
                    <a:lumMod val="75000"/>
                  </a:schemeClr>
                </a:solidFill>
                <a:latin typeface="微软雅黑" panose="020B0503020204020204" pitchFamily="34" charset="-122"/>
                <a:ea typeface="微软雅黑" panose="020B0503020204020204" pitchFamily="34" charset="-122"/>
              </a:rPr>
              <a:t>ftp</a:t>
            </a:r>
            <a:r>
              <a:rPr lang="zh-CN" altLang="en-US" sz="2400">
                <a:solidFill>
                  <a:schemeClr val="accent1">
                    <a:lumMod val="75000"/>
                  </a:schemeClr>
                </a:solidFill>
                <a:latin typeface="微软雅黑" panose="020B0503020204020204" pitchFamily="34" charset="-122"/>
                <a:ea typeface="微软雅黑" panose="020B0503020204020204" pitchFamily="34" charset="-122"/>
              </a:rPr>
              <a:t>实现</a:t>
            </a:r>
          </a:p>
        </p:txBody>
      </p:sp>
      <p:cxnSp>
        <p:nvCxnSpPr>
          <p:cNvPr id="32" name="直接连接符 31"/>
          <p:cNvCxnSpPr/>
          <p:nvPr/>
        </p:nvCxnSpPr>
        <p:spPr>
          <a:xfrm flipH="1">
            <a:off x="5521326" y="3095397"/>
            <a:ext cx="498475" cy="650875"/>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33" name="文本框 21"/>
          <p:cNvSpPr txBox="1">
            <a:spLocks noChangeArrowheads="1"/>
          </p:cNvSpPr>
          <p:nvPr/>
        </p:nvSpPr>
        <p:spPr bwMode="auto">
          <a:xfrm>
            <a:off x="5322888" y="2806472"/>
            <a:ext cx="385762"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4000">
                <a:solidFill>
                  <a:schemeClr val="accent1">
                    <a:lumMod val="75000"/>
                  </a:schemeClr>
                </a:solidFill>
                <a:latin typeface="华康俪金黑W8" panose="020B0809000000000000" pitchFamily="49" charset="-122"/>
                <a:ea typeface="华康俪金黑W8" panose="020B0809000000000000" pitchFamily="49" charset="-122"/>
              </a:rPr>
              <a:t>3</a:t>
            </a:r>
            <a:endParaRPr lang="zh-CN" altLang="en-US" sz="4000">
              <a:solidFill>
                <a:schemeClr val="accent1">
                  <a:lumMod val="75000"/>
                </a:schemeClr>
              </a:solidFill>
              <a:latin typeface="华康俪金黑W8" panose="020B0809000000000000" pitchFamily="49" charset="-122"/>
              <a:ea typeface="华康俪金黑W8" panose="020B0809000000000000" pitchFamily="49" charset="-122"/>
            </a:endParaRPr>
          </a:p>
        </p:txBody>
      </p:sp>
      <p:sp>
        <p:nvSpPr>
          <p:cNvPr id="34" name="文本框 23"/>
          <p:cNvSpPr txBox="1">
            <a:spLocks noChangeArrowheads="1"/>
          </p:cNvSpPr>
          <p:nvPr/>
        </p:nvSpPr>
        <p:spPr bwMode="auto">
          <a:xfrm>
            <a:off x="5964238" y="4374089"/>
            <a:ext cx="424497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400">
                <a:solidFill>
                  <a:schemeClr val="accent1">
                    <a:lumMod val="75000"/>
                  </a:schemeClr>
                </a:solidFill>
                <a:latin typeface="微软雅黑" panose="020B0503020204020204" pitchFamily="34" charset="-122"/>
                <a:ea typeface="微软雅黑" panose="020B0503020204020204" pitchFamily="34" charset="-122"/>
              </a:rPr>
              <a:t>ftp</a:t>
            </a:r>
            <a:r>
              <a:rPr lang="zh-CN" altLang="en-US" sz="2400">
                <a:solidFill>
                  <a:schemeClr val="accent1">
                    <a:lumMod val="75000"/>
                  </a:schemeClr>
                </a:solidFill>
                <a:latin typeface="微软雅黑" panose="020B0503020204020204" pitchFamily="34" charset="-122"/>
                <a:ea typeface="微软雅黑" panose="020B0503020204020204" pitchFamily="34" charset="-122"/>
              </a:rPr>
              <a:t>测试</a:t>
            </a:r>
          </a:p>
        </p:txBody>
      </p:sp>
      <p:cxnSp>
        <p:nvCxnSpPr>
          <p:cNvPr id="35" name="直接连接符 34"/>
          <p:cNvCxnSpPr/>
          <p:nvPr/>
        </p:nvCxnSpPr>
        <p:spPr>
          <a:xfrm flipH="1">
            <a:off x="5521326" y="4193946"/>
            <a:ext cx="498475" cy="64928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36" name="文本框 25"/>
          <p:cNvSpPr txBox="1">
            <a:spLocks noChangeArrowheads="1"/>
          </p:cNvSpPr>
          <p:nvPr/>
        </p:nvSpPr>
        <p:spPr bwMode="auto">
          <a:xfrm>
            <a:off x="5322888" y="3905022"/>
            <a:ext cx="385762"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4000">
                <a:solidFill>
                  <a:schemeClr val="accent1">
                    <a:lumMod val="75000"/>
                  </a:schemeClr>
                </a:solidFill>
                <a:latin typeface="华康俪金黑W8" panose="020B0809000000000000" pitchFamily="49" charset="-122"/>
                <a:ea typeface="华康俪金黑W8" panose="020B0809000000000000" pitchFamily="49" charset="-122"/>
              </a:rPr>
              <a:t>4</a:t>
            </a:r>
            <a:endParaRPr lang="zh-CN" altLang="en-US" sz="4000">
              <a:solidFill>
                <a:schemeClr val="accent1">
                  <a:lumMod val="75000"/>
                </a:schemeClr>
              </a:solidFill>
              <a:latin typeface="华康俪金黑W8" panose="020B0809000000000000" pitchFamily="49" charset="-122"/>
              <a:ea typeface="华康俪金黑W8" panose="020B0809000000000000" pitchFamily="49" charset="-122"/>
            </a:endParaRPr>
          </a:p>
        </p:txBody>
      </p:sp>
      <p:sp>
        <p:nvSpPr>
          <p:cNvPr id="4" name="灯片编号占位符 3"/>
          <p:cNvSpPr>
            <a:spLocks noGrp="1"/>
          </p:cNvSpPr>
          <p:nvPr>
            <p:ph type="sldNum" sz="quarter" idx="10"/>
          </p:nvPr>
        </p:nvSpPr>
        <p:spPr/>
        <p:txBody>
          <a:bodyPr/>
          <a:lstStyle/>
          <a:p>
            <a:fld id="{023126B9-07AC-4BAF-B3D7-FAC1D3999DA4}" type="slidenum">
              <a:rPr lang="zh-CN" altLang="en-US" smtClean="0"/>
              <a:pPr/>
              <a:t>2</a:t>
            </a:fld>
            <a:endParaRPr lang="zh-CN" altLang="en-US" dirty="0"/>
          </a:p>
        </p:txBody>
      </p:sp>
      <p:sp>
        <p:nvSpPr>
          <p:cNvPr id="19" name="文本框 23">
            <a:extLst>
              <a:ext uri="{FF2B5EF4-FFF2-40B4-BE49-F238E27FC236}">
                <a16:creationId xmlns:a16="http://schemas.microsoft.com/office/drawing/2014/main" id="{86672CF3-B5A8-4116-8BB0-8447DB90B264}"/>
              </a:ext>
            </a:extLst>
          </p:cNvPr>
          <p:cNvSpPr txBox="1">
            <a:spLocks noChangeArrowheads="1"/>
          </p:cNvSpPr>
          <p:nvPr/>
        </p:nvSpPr>
        <p:spPr bwMode="auto">
          <a:xfrm>
            <a:off x="6031716" y="5423842"/>
            <a:ext cx="424497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400">
                <a:solidFill>
                  <a:schemeClr val="accent1">
                    <a:lumMod val="75000"/>
                  </a:schemeClr>
                </a:solidFill>
                <a:latin typeface="微软雅黑" panose="020B0503020204020204" pitchFamily="34" charset="-122"/>
                <a:ea typeface="微软雅黑" panose="020B0503020204020204" pitchFamily="34" charset="-122"/>
              </a:rPr>
              <a:t>ftp</a:t>
            </a:r>
            <a:r>
              <a:rPr lang="zh-CN" altLang="en-US" sz="2400">
                <a:solidFill>
                  <a:schemeClr val="accent1">
                    <a:lumMod val="75000"/>
                  </a:schemeClr>
                </a:solidFill>
                <a:latin typeface="微软雅黑" panose="020B0503020204020204" pitchFamily="34" charset="-122"/>
                <a:ea typeface="微软雅黑" panose="020B0503020204020204" pitchFamily="34" charset="-122"/>
              </a:rPr>
              <a:t>在线展示</a:t>
            </a:r>
          </a:p>
        </p:txBody>
      </p:sp>
      <p:cxnSp>
        <p:nvCxnSpPr>
          <p:cNvPr id="20" name="直接连接符 19">
            <a:extLst>
              <a:ext uri="{FF2B5EF4-FFF2-40B4-BE49-F238E27FC236}">
                <a16:creationId xmlns:a16="http://schemas.microsoft.com/office/drawing/2014/main" id="{447449D9-8878-4A60-8A1D-3CB80218BCD7}"/>
              </a:ext>
            </a:extLst>
          </p:cNvPr>
          <p:cNvCxnSpPr/>
          <p:nvPr/>
        </p:nvCxnSpPr>
        <p:spPr>
          <a:xfrm flipH="1">
            <a:off x="5645954" y="5289939"/>
            <a:ext cx="498475" cy="64928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37" name="文本框 25">
            <a:extLst>
              <a:ext uri="{FF2B5EF4-FFF2-40B4-BE49-F238E27FC236}">
                <a16:creationId xmlns:a16="http://schemas.microsoft.com/office/drawing/2014/main" id="{6CB8EA2F-FC1F-41C4-9DC2-5AE6C8200BFF}"/>
              </a:ext>
            </a:extLst>
          </p:cNvPr>
          <p:cNvSpPr txBox="1">
            <a:spLocks noChangeArrowheads="1"/>
          </p:cNvSpPr>
          <p:nvPr/>
        </p:nvSpPr>
        <p:spPr bwMode="auto">
          <a:xfrm>
            <a:off x="5443093" y="5081288"/>
            <a:ext cx="385762"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4000">
                <a:solidFill>
                  <a:schemeClr val="accent1">
                    <a:lumMod val="75000"/>
                  </a:schemeClr>
                </a:solidFill>
                <a:latin typeface="华康俪金黑W8" panose="020B0809000000000000" pitchFamily="49" charset="-122"/>
                <a:ea typeface="华康俪金黑W8" panose="020B0809000000000000" pitchFamily="49" charset="-122"/>
              </a:rPr>
              <a:t>5</a:t>
            </a:r>
            <a:endParaRPr lang="zh-CN" altLang="en-US" sz="4000">
              <a:solidFill>
                <a:schemeClr val="accent1">
                  <a:lumMod val="75000"/>
                </a:schemeClr>
              </a:solidFill>
              <a:latin typeface="华康俪金黑W8" panose="020B0809000000000000" pitchFamily="49" charset="-122"/>
              <a:ea typeface="华康俪金黑W8" panose="020B0809000000000000" pitchFamily="49" charset="-122"/>
            </a:endParaRPr>
          </a:p>
        </p:txBody>
      </p:sp>
    </p:spTree>
    <p:extLst>
      <p:ext uri="{BB962C8B-B14F-4D97-AF65-F5344CB8AC3E}">
        <p14:creationId xmlns:p14="http://schemas.microsoft.com/office/powerpoint/2010/main" val="1800346599"/>
      </p:ext>
    </p:extLst>
  </p:cSld>
  <p:clrMapOvr>
    <a:masterClrMapping/>
  </p:clrMapOvr>
  <p:transition spd="med">
    <p:pull/>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灯片编号占位符 12"/>
          <p:cNvSpPr>
            <a:spLocks noGrp="1"/>
          </p:cNvSpPr>
          <p:nvPr>
            <p:ph type="sldNum" sz="quarter" idx="10"/>
          </p:nvPr>
        </p:nvSpPr>
        <p:spPr/>
        <p:txBody>
          <a:bodyPr/>
          <a:lstStyle/>
          <a:p>
            <a:fld id="{023126B9-07AC-4BAF-B3D7-FAC1D3999DA4}" type="slidenum">
              <a:rPr lang="zh-CN" altLang="en-US" smtClean="0"/>
              <a:pPr/>
              <a:t>20</a:t>
            </a:fld>
            <a:endParaRPr lang="zh-CN" altLang="en-US" dirty="0"/>
          </a:p>
        </p:txBody>
      </p:sp>
      <p:sp>
        <p:nvSpPr>
          <p:cNvPr id="14" name="文本框 13"/>
          <p:cNvSpPr txBox="1"/>
          <p:nvPr/>
        </p:nvSpPr>
        <p:spPr>
          <a:xfrm>
            <a:off x="1233556" y="357012"/>
            <a:ext cx="6569324" cy="461665"/>
          </a:xfrm>
          <a:prstGeom prst="rect">
            <a:avLst/>
          </a:prstGeom>
          <a:noFill/>
        </p:spPr>
        <p:txBody>
          <a:bodyPr wrap="square" rtlCol="0">
            <a:spAutoFit/>
          </a:bodyPr>
          <a:lstStyle/>
          <a:p>
            <a:r>
              <a:rPr lang="zh-CN" altLang="en-US" sz="2400">
                <a:solidFill>
                  <a:schemeClr val="bg2">
                    <a:lumMod val="25000"/>
                  </a:schemeClr>
                </a:solidFill>
                <a:latin typeface="方正兰亭粗黑_GBK" panose="02000000000000000000" pitchFamily="2" charset="-122"/>
                <a:ea typeface="方正兰亭粗黑_GBK" panose="02000000000000000000" pitchFamily="2" charset="-122"/>
              </a:rPr>
              <a:t> </a:t>
            </a:r>
            <a:r>
              <a:rPr lang="en-US" altLang="zh-CN" sz="2400">
                <a:solidFill>
                  <a:schemeClr val="bg2">
                    <a:lumMod val="25000"/>
                  </a:schemeClr>
                </a:solidFill>
                <a:latin typeface="方正兰亭粗黑_GBK" panose="02000000000000000000" pitchFamily="2" charset="-122"/>
                <a:ea typeface="方正兰亭粗黑_GBK" panose="02000000000000000000" pitchFamily="2" charset="-122"/>
              </a:rPr>
              <a:t>FTP</a:t>
            </a:r>
            <a:r>
              <a:rPr lang="zh-CN" altLang="en-US" sz="2400">
                <a:solidFill>
                  <a:schemeClr val="bg2">
                    <a:lumMod val="25000"/>
                  </a:schemeClr>
                </a:solidFill>
                <a:latin typeface="方正兰亭粗黑_GBK" panose="02000000000000000000" pitchFamily="2" charset="-122"/>
                <a:ea typeface="方正兰亭粗黑_GBK" panose="02000000000000000000" pitchFamily="2" charset="-122"/>
              </a:rPr>
              <a:t>客户端实现</a:t>
            </a:r>
            <a:endParaRPr lang="zh-CN" altLang="en-US" sz="2400" dirty="0">
              <a:solidFill>
                <a:schemeClr val="bg2">
                  <a:lumMod val="25000"/>
                </a:schemeClr>
              </a:solidFill>
              <a:latin typeface="方正兰亭粗黑_GBK" panose="02000000000000000000" pitchFamily="2" charset="-122"/>
              <a:ea typeface="方正兰亭粗黑_GBK" panose="02000000000000000000" pitchFamily="2" charset="-122"/>
            </a:endParaRPr>
          </a:p>
        </p:txBody>
      </p:sp>
      <p:sp>
        <p:nvSpPr>
          <p:cNvPr id="15" name="任意多边形 14"/>
          <p:cNvSpPr/>
          <p:nvPr/>
        </p:nvSpPr>
        <p:spPr>
          <a:xfrm flipH="1">
            <a:off x="1341487" y="780336"/>
            <a:ext cx="2853178" cy="45719"/>
          </a:xfrm>
          <a:custGeom>
            <a:avLst/>
            <a:gdLst>
              <a:gd name="connsiteX0" fmla="*/ 7977051 w 7977051"/>
              <a:gd name="connsiteY0" fmla="*/ 0 h 31619"/>
              <a:gd name="connsiteX1" fmla="*/ 0 w 7977051"/>
              <a:gd name="connsiteY1" fmla="*/ 0 h 31619"/>
              <a:gd name="connsiteX2" fmla="*/ 0 w 7977051"/>
              <a:gd name="connsiteY2" fmla="*/ 31619 h 31619"/>
              <a:gd name="connsiteX3" fmla="*/ 7977051 w 7977051"/>
              <a:gd name="connsiteY3" fmla="*/ 31619 h 31619"/>
              <a:gd name="connsiteX4" fmla="*/ 7977051 w 7977051"/>
              <a:gd name="connsiteY4" fmla="*/ 15810 h 3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7051" h="31619">
                <a:moveTo>
                  <a:pt x="7977051" y="0"/>
                </a:moveTo>
                <a:lnTo>
                  <a:pt x="0" y="0"/>
                </a:lnTo>
                <a:lnTo>
                  <a:pt x="0" y="31619"/>
                </a:lnTo>
                <a:lnTo>
                  <a:pt x="7977051" y="31619"/>
                </a:lnTo>
                <a:lnTo>
                  <a:pt x="7977051" y="1581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endParaRPr>
          </a:p>
        </p:txBody>
      </p:sp>
      <p:pic>
        <p:nvPicPr>
          <p:cNvPr id="16" name="图片 1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4902" y="364144"/>
            <a:ext cx="812064" cy="812064"/>
          </a:xfrm>
          <a:prstGeom prst="rect">
            <a:avLst/>
          </a:prstGeom>
        </p:spPr>
      </p:pic>
      <p:sp>
        <p:nvSpPr>
          <p:cNvPr id="8" name="文本框 7">
            <a:extLst>
              <a:ext uri="{FF2B5EF4-FFF2-40B4-BE49-F238E27FC236}">
                <a16:creationId xmlns:a16="http://schemas.microsoft.com/office/drawing/2014/main" id="{6A19EFE5-56A7-48B2-A6DB-ACF662B369AE}"/>
              </a:ext>
            </a:extLst>
          </p:cNvPr>
          <p:cNvSpPr txBox="1"/>
          <p:nvPr/>
        </p:nvSpPr>
        <p:spPr>
          <a:xfrm>
            <a:off x="1549400" y="962969"/>
            <a:ext cx="6105524" cy="369332"/>
          </a:xfrm>
          <a:prstGeom prst="rect">
            <a:avLst/>
          </a:prstGeom>
          <a:noFill/>
        </p:spPr>
        <p:txBody>
          <a:bodyPr wrap="square">
            <a:spAutoFit/>
          </a:bodyPr>
          <a:lstStyle/>
          <a:p>
            <a:r>
              <a:rPr lang="zh-CN" altLang="en-US" kern="0">
                <a:latin typeface="Times New Roman" panose="02020603050405020304" pitchFamily="18" charset="0"/>
                <a:ea typeface="宋体" panose="02010600030101010101" pitchFamily="2" charset="-122"/>
                <a:cs typeface="Times New Roman" panose="02020603050405020304" pitchFamily="18" charset="0"/>
              </a:rPr>
              <a:t>客户端交互界面</a:t>
            </a:r>
            <a:endParaRPr lang="zh-CN" altLang="en-US"/>
          </a:p>
        </p:txBody>
      </p:sp>
      <p:pic>
        <p:nvPicPr>
          <p:cNvPr id="9" name="图片 8">
            <a:extLst>
              <a:ext uri="{FF2B5EF4-FFF2-40B4-BE49-F238E27FC236}">
                <a16:creationId xmlns:a16="http://schemas.microsoft.com/office/drawing/2014/main" id="{824EBC77-8D14-45D2-82AD-9556908D2710}"/>
              </a:ext>
            </a:extLst>
          </p:cNvPr>
          <p:cNvPicPr/>
          <p:nvPr/>
        </p:nvPicPr>
        <p:blipFill>
          <a:blip r:embed="rId3">
            <a:extLst>
              <a:ext uri="{28A0092B-C50C-407E-A947-70E740481C1C}">
                <a14:useLocalDpi xmlns:a14="http://schemas.microsoft.com/office/drawing/2010/main" val="0"/>
              </a:ext>
            </a:extLst>
          </a:blip>
          <a:stretch>
            <a:fillRect/>
          </a:stretch>
        </p:blipFill>
        <p:spPr>
          <a:xfrm>
            <a:off x="3619829" y="1147635"/>
            <a:ext cx="6689709" cy="6060817"/>
          </a:xfrm>
          <a:prstGeom prst="rect">
            <a:avLst/>
          </a:prstGeom>
        </p:spPr>
      </p:pic>
    </p:spTree>
    <p:extLst>
      <p:ext uri="{BB962C8B-B14F-4D97-AF65-F5344CB8AC3E}">
        <p14:creationId xmlns:p14="http://schemas.microsoft.com/office/powerpoint/2010/main" val="350735501"/>
      </p:ext>
    </p:extLst>
  </p:cSld>
  <p:clrMapOvr>
    <a:masterClrMapping/>
  </p:clrMapOvr>
  <p:transition spd="slow">
    <p:cover/>
  </p:transition>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17" name="矩形 16"/>
          <p:cNvSpPr/>
          <p:nvPr/>
        </p:nvSpPr>
        <p:spPr>
          <a:xfrm>
            <a:off x="0" y="1485900"/>
            <a:ext cx="12253546" cy="3886200"/>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Text Placeholder 3"/>
          <p:cNvSpPr txBox="1">
            <a:spLocks/>
          </p:cNvSpPr>
          <p:nvPr/>
        </p:nvSpPr>
        <p:spPr>
          <a:xfrm>
            <a:off x="1541464" y="2547939"/>
            <a:ext cx="1641475" cy="1570037"/>
          </a:xfrm>
          <a:prstGeom prst="rect">
            <a:avLst/>
          </a:prstGeom>
        </p:spPr>
        <p:txBody>
          <a:bodyPr wrap="none" lIns="0" tIns="0" rIns="0" bIns="0" anchor="ct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spcBef>
                <a:spcPct val="20000"/>
              </a:spcBef>
              <a:defRPr/>
            </a:pPr>
            <a:r>
              <a:rPr lang="en-US" sz="11500" dirty="0">
                <a:solidFill>
                  <a:schemeClr val="bg2">
                    <a:lumMod val="25000"/>
                  </a:schemeClr>
                </a:solidFill>
                <a:latin typeface="微软雅黑" panose="020B0503020204020204" pitchFamily="34" charset="-122"/>
                <a:ea typeface="微软雅黑" panose="020B0503020204020204" pitchFamily="34" charset="-122"/>
                <a:cs typeface="Arial" panose="020B0604020202020204" pitchFamily="34" charset="0"/>
              </a:rPr>
              <a:t>04</a:t>
            </a:r>
          </a:p>
        </p:txBody>
      </p:sp>
      <p:sp>
        <p:nvSpPr>
          <p:cNvPr id="19" name="文本框 58"/>
          <p:cNvSpPr txBox="1"/>
          <p:nvPr/>
        </p:nvSpPr>
        <p:spPr>
          <a:xfrm>
            <a:off x="3991121" y="2818743"/>
            <a:ext cx="4873479" cy="923330"/>
          </a:xfrm>
          <a:prstGeom prst="rect">
            <a:avLst/>
          </a:prstGeom>
          <a:noFill/>
        </p:spPr>
        <p:txBody>
          <a:bodyPr wrap="square">
            <a:spAutoFit/>
          </a:bodyPr>
          <a:lstStyle/>
          <a:p>
            <a:pPr>
              <a:defRPr/>
            </a:pPr>
            <a:r>
              <a:rPr lang="en-US" altLang="zh-CN" sz="5400" b="1">
                <a:solidFill>
                  <a:schemeClr val="bg2">
                    <a:lumMod val="25000"/>
                  </a:schemeClr>
                </a:solidFill>
                <a:latin typeface="微软雅黑" panose="020B0503020204020204" pitchFamily="34" charset="-122"/>
                <a:ea typeface="微软雅黑" panose="020B0503020204020204" pitchFamily="34" charset="-122"/>
              </a:rPr>
              <a:t>ftp</a:t>
            </a:r>
            <a:r>
              <a:rPr lang="zh-CN" altLang="en-US" sz="5400" b="1">
                <a:solidFill>
                  <a:schemeClr val="bg2">
                    <a:lumMod val="25000"/>
                  </a:schemeClr>
                </a:solidFill>
                <a:latin typeface="微软雅黑" panose="020B0503020204020204" pitchFamily="34" charset="-122"/>
                <a:ea typeface="微软雅黑" panose="020B0503020204020204" pitchFamily="34" charset="-122"/>
              </a:rPr>
              <a:t>测试</a:t>
            </a:r>
            <a:endParaRPr lang="zh-CN" altLang="en-US" sz="5400" b="1" dirty="0">
              <a:solidFill>
                <a:schemeClr val="bg2">
                  <a:lumMod val="25000"/>
                </a:schemeClr>
              </a:solidFill>
              <a:latin typeface="微软雅黑" panose="020B0503020204020204" pitchFamily="34" charset="-122"/>
              <a:ea typeface="微软雅黑" panose="020B0503020204020204" pitchFamily="34" charset="-122"/>
            </a:endParaRPr>
          </a:p>
        </p:txBody>
      </p:sp>
      <p:sp>
        <p:nvSpPr>
          <p:cNvPr id="21" name="等腰三角形 20"/>
          <p:cNvSpPr/>
          <p:nvPr/>
        </p:nvSpPr>
        <p:spPr>
          <a:xfrm rot="9233090">
            <a:off x="8731250" y="2454275"/>
            <a:ext cx="266700" cy="230188"/>
          </a:xfrm>
          <a:prstGeom prst="triangle">
            <a:avLst/>
          </a:prstGeom>
          <a:solidFill>
            <a:schemeClr val="accent1">
              <a:lumMod val="20000"/>
              <a:lumOff val="80000"/>
            </a:schemeClr>
          </a:solidFill>
          <a:ln w="12700" cap="flat" cmpd="sng" algn="ctr">
            <a:noFill/>
            <a:prstDash val="solid"/>
            <a:miter lim="800000"/>
          </a:ln>
          <a:effectLst/>
        </p:spPr>
        <p:txBody>
          <a:bodyPr anchor="ctr"/>
          <a:lstStyle/>
          <a:p>
            <a:pPr algn="ctr">
              <a:defRPr/>
            </a:pPr>
            <a:endParaRPr lang="zh-CN" altLang="en-US" kern="0">
              <a:solidFill>
                <a:srgbClr val="FFC20F"/>
              </a:solidFill>
              <a:ea typeface="幼圆"/>
            </a:endParaRPr>
          </a:p>
        </p:txBody>
      </p:sp>
      <p:sp>
        <p:nvSpPr>
          <p:cNvPr id="22" name="等腰三角形 21"/>
          <p:cNvSpPr/>
          <p:nvPr/>
        </p:nvSpPr>
        <p:spPr>
          <a:xfrm rot="15569576">
            <a:off x="8378826" y="3128963"/>
            <a:ext cx="396875" cy="342900"/>
          </a:xfrm>
          <a:prstGeom prst="triangle">
            <a:avLst/>
          </a:prstGeom>
          <a:solidFill>
            <a:schemeClr val="accent1">
              <a:lumMod val="60000"/>
              <a:lumOff val="40000"/>
            </a:schemeClr>
          </a:solidFill>
          <a:ln w="12700" cap="flat" cmpd="sng" algn="ctr">
            <a:noFill/>
            <a:prstDash val="solid"/>
            <a:miter lim="800000"/>
          </a:ln>
          <a:effectLst/>
        </p:spPr>
        <p:txBody>
          <a:bodyPr anchor="ctr"/>
          <a:lstStyle/>
          <a:p>
            <a:pPr algn="ctr">
              <a:defRPr/>
            </a:pPr>
            <a:endParaRPr lang="zh-CN" altLang="en-US" kern="0">
              <a:solidFill>
                <a:srgbClr val="FFC20F"/>
              </a:solidFill>
              <a:ea typeface="幼圆"/>
            </a:endParaRPr>
          </a:p>
        </p:txBody>
      </p:sp>
      <p:sp>
        <p:nvSpPr>
          <p:cNvPr id="23" name="等腰三角形 22"/>
          <p:cNvSpPr/>
          <p:nvPr/>
        </p:nvSpPr>
        <p:spPr>
          <a:xfrm rot="21371394">
            <a:off x="8247063" y="1804989"/>
            <a:ext cx="266700" cy="230187"/>
          </a:xfrm>
          <a:prstGeom prst="triangle">
            <a:avLst/>
          </a:prstGeom>
          <a:solidFill>
            <a:schemeClr val="accent1">
              <a:lumMod val="60000"/>
              <a:lumOff val="40000"/>
            </a:schemeClr>
          </a:solidFill>
          <a:ln w="12700" cap="flat" cmpd="sng" algn="ctr">
            <a:noFill/>
            <a:prstDash val="solid"/>
            <a:miter lim="800000"/>
          </a:ln>
          <a:effectLst/>
        </p:spPr>
        <p:txBody>
          <a:bodyPr anchor="ctr"/>
          <a:lstStyle/>
          <a:p>
            <a:pPr algn="ctr">
              <a:defRPr/>
            </a:pPr>
            <a:endParaRPr lang="zh-CN" altLang="en-US" kern="0">
              <a:solidFill>
                <a:srgbClr val="FFC20F"/>
              </a:solidFill>
              <a:ea typeface="幼圆"/>
            </a:endParaRPr>
          </a:p>
        </p:txBody>
      </p:sp>
      <p:sp>
        <p:nvSpPr>
          <p:cNvPr id="24" name="等腰三角形 23"/>
          <p:cNvSpPr/>
          <p:nvPr/>
        </p:nvSpPr>
        <p:spPr>
          <a:xfrm rot="12912161">
            <a:off x="9288463" y="3487739"/>
            <a:ext cx="944562" cy="815975"/>
          </a:xfrm>
          <a:prstGeom prst="triangle">
            <a:avLst/>
          </a:prstGeom>
          <a:solidFill>
            <a:schemeClr val="accent1"/>
          </a:solidFill>
          <a:ln w="12700" cap="flat" cmpd="sng" algn="ctr">
            <a:noFill/>
            <a:prstDash val="solid"/>
            <a:miter lim="800000"/>
          </a:ln>
          <a:effectLst/>
        </p:spPr>
        <p:txBody>
          <a:bodyPr anchor="ctr"/>
          <a:lstStyle/>
          <a:p>
            <a:pPr algn="ctr">
              <a:defRPr/>
            </a:pPr>
            <a:endParaRPr lang="zh-CN" altLang="en-US" kern="0">
              <a:solidFill>
                <a:srgbClr val="FFC20F"/>
              </a:solidFill>
              <a:ea typeface="幼圆"/>
            </a:endParaRPr>
          </a:p>
        </p:txBody>
      </p:sp>
      <p:sp>
        <p:nvSpPr>
          <p:cNvPr id="25" name="等腰三角形 24"/>
          <p:cNvSpPr/>
          <p:nvPr/>
        </p:nvSpPr>
        <p:spPr>
          <a:xfrm rot="12912161">
            <a:off x="9156700" y="3427413"/>
            <a:ext cx="1176338" cy="1014412"/>
          </a:xfrm>
          <a:prstGeom prst="triangle">
            <a:avLst/>
          </a:prstGeom>
          <a:noFill/>
          <a:ln w="12700" cap="flat" cmpd="sng" algn="ctr">
            <a:solidFill>
              <a:schemeClr val="accent1"/>
            </a:solidFill>
            <a:prstDash val="solid"/>
            <a:miter lim="800000"/>
          </a:ln>
          <a:effectLst/>
        </p:spPr>
        <p:txBody>
          <a:bodyPr anchor="ctr"/>
          <a:lstStyle/>
          <a:p>
            <a:pPr algn="ctr">
              <a:defRPr/>
            </a:pPr>
            <a:endParaRPr lang="zh-CN" altLang="en-US" kern="0">
              <a:solidFill>
                <a:srgbClr val="FFC20F"/>
              </a:solidFill>
              <a:ea typeface="幼圆"/>
            </a:endParaRPr>
          </a:p>
        </p:txBody>
      </p:sp>
      <p:sp>
        <p:nvSpPr>
          <p:cNvPr id="26" name="椭圆 25"/>
          <p:cNvSpPr/>
          <p:nvPr/>
        </p:nvSpPr>
        <p:spPr>
          <a:xfrm rot="9110320">
            <a:off x="10477500" y="3792539"/>
            <a:ext cx="114300" cy="115887"/>
          </a:xfrm>
          <a:prstGeom prst="ellipse">
            <a:avLst/>
          </a:prstGeom>
          <a:solidFill>
            <a:schemeClr val="accent1"/>
          </a:solidFill>
          <a:ln w="12700" cap="flat" cmpd="sng" algn="ctr">
            <a:noFill/>
            <a:prstDash val="solid"/>
            <a:miter lim="800000"/>
          </a:ln>
          <a:effectLst/>
        </p:spPr>
        <p:txBody>
          <a:bodyPr anchor="ctr"/>
          <a:lstStyle/>
          <a:p>
            <a:pPr algn="ctr">
              <a:defRPr/>
            </a:pPr>
            <a:endParaRPr lang="zh-CN" altLang="en-US" kern="0">
              <a:solidFill>
                <a:srgbClr val="FFFFFF"/>
              </a:solidFill>
              <a:ea typeface="幼圆"/>
            </a:endParaRPr>
          </a:p>
        </p:txBody>
      </p:sp>
      <p:sp>
        <p:nvSpPr>
          <p:cNvPr id="27" name="椭圆 26"/>
          <p:cNvSpPr/>
          <p:nvPr/>
        </p:nvSpPr>
        <p:spPr>
          <a:xfrm rot="9110320">
            <a:off x="9388475" y="4295775"/>
            <a:ext cx="115888" cy="115888"/>
          </a:xfrm>
          <a:prstGeom prst="ellipse">
            <a:avLst/>
          </a:prstGeom>
          <a:solidFill>
            <a:schemeClr val="accent1"/>
          </a:solidFill>
          <a:ln w="12700" cap="flat" cmpd="sng" algn="ctr">
            <a:noFill/>
            <a:prstDash val="solid"/>
            <a:miter lim="800000"/>
          </a:ln>
          <a:effectLst/>
        </p:spPr>
        <p:txBody>
          <a:bodyPr anchor="ctr"/>
          <a:lstStyle/>
          <a:p>
            <a:pPr algn="ctr">
              <a:defRPr/>
            </a:pPr>
            <a:endParaRPr lang="zh-CN" altLang="en-US" kern="0">
              <a:solidFill>
                <a:srgbClr val="FFFFFF"/>
              </a:solidFill>
              <a:ea typeface="幼圆"/>
            </a:endParaRPr>
          </a:p>
        </p:txBody>
      </p:sp>
      <p:sp>
        <p:nvSpPr>
          <p:cNvPr id="28" name="椭圆 27"/>
          <p:cNvSpPr/>
          <p:nvPr/>
        </p:nvSpPr>
        <p:spPr>
          <a:xfrm rot="9110320">
            <a:off x="9505950" y="3132139"/>
            <a:ext cx="114300" cy="115887"/>
          </a:xfrm>
          <a:prstGeom prst="ellipse">
            <a:avLst/>
          </a:prstGeom>
          <a:solidFill>
            <a:schemeClr val="accent1"/>
          </a:solidFill>
          <a:ln w="12700" cap="flat" cmpd="sng" algn="ctr">
            <a:noFill/>
            <a:prstDash val="solid"/>
            <a:miter lim="800000"/>
          </a:ln>
          <a:effectLst/>
        </p:spPr>
        <p:txBody>
          <a:bodyPr anchor="ctr"/>
          <a:lstStyle/>
          <a:p>
            <a:pPr algn="ctr">
              <a:defRPr/>
            </a:pPr>
            <a:endParaRPr lang="zh-CN" altLang="en-US" kern="0">
              <a:solidFill>
                <a:srgbClr val="FFFFFF"/>
              </a:solidFill>
              <a:ea typeface="幼圆"/>
            </a:endParaRPr>
          </a:p>
        </p:txBody>
      </p:sp>
      <p:sp>
        <p:nvSpPr>
          <p:cNvPr id="29" name="等腰三角形 28"/>
          <p:cNvSpPr/>
          <p:nvPr/>
        </p:nvSpPr>
        <p:spPr>
          <a:xfrm rot="18210217">
            <a:off x="7838282" y="2162970"/>
            <a:ext cx="127000" cy="109537"/>
          </a:xfrm>
          <a:prstGeom prst="triangle">
            <a:avLst/>
          </a:prstGeom>
          <a:solidFill>
            <a:schemeClr val="accent1">
              <a:lumMod val="20000"/>
              <a:lumOff val="80000"/>
            </a:schemeClr>
          </a:solidFill>
          <a:ln w="12700" cap="flat" cmpd="sng" algn="ctr">
            <a:noFill/>
            <a:prstDash val="solid"/>
            <a:miter lim="800000"/>
          </a:ln>
          <a:effectLst/>
        </p:spPr>
        <p:txBody>
          <a:bodyPr anchor="ctr"/>
          <a:lstStyle/>
          <a:p>
            <a:pPr algn="ctr">
              <a:defRPr/>
            </a:pPr>
            <a:endParaRPr lang="zh-CN" altLang="en-US" kern="0">
              <a:solidFill>
                <a:srgbClr val="FFC20F"/>
              </a:solidFill>
              <a:ea typeface="幼圆"/>
            </a:endParaRPr>
          </a:p>
        </p:txBody>
      </p:sp>
      <p:sp>
        <p:nvSpPr>
          <p:cNvPr id="30" name="等腰三角形 29"/>
          <p:cNvSpPr/>
          <p:nvPr/>
        </p:nvSpPr>
        <p:spPr>
          <a:xfrm rot="8748521">
            <a:off x="8196264" y="2314575"/>
            <a:ext cx="128587" cy="109538"/>
          </a:xfrm>
          <a:prstGeom prst="triangle">
            <a:avLst/>
          </a:prstGeom>
          <a:solidFill>
            <a:schemeClr val="accent1">
              <a:lumMod val="40000"/>
              <a:lumOff val="60000"/>
            </a:schemeClr>
          </a:solidFill>
          <a:ln w="12700" cap="flat" cmpd="sng" algn="ctr">
            <a:noFill/>
            <a:prstDash val="solid"/>
            <a:miter lim="800000"/>
          </a:ln>
          <a:effectLst/>
        </p:spPr>
        <p:txBody>
          <a:bodyPr anchor="ctr"/>
          <a:lstStyle/>
          <a:p>
            <a:pPr algn="ctr">
              <a:defRPr/>
            </a:pPr>
            <a:endParaRPr lang="zh-CN" altLang="en-US" kern="0">
              <a:solidFill>
                <a:srgbClr val="FFC20F"/>
              </a:solidFill>
              <a:ea typeface="幼圆"/>
            </a:endParaRPr>
          </a:p>
        </p:txBody>
      </p:sp>
      <p:cxnSp>
        <p:nvCxnSpPr>
          <p:cNvPr id="31" name="Straight Connector 13"/>
          <p:cNvCxnSpPr>
            <a:cxnSpLocks noChangeShapeType="1"/>
          </p:cNvCxnSpPr>
          <p:nvPr/>
        </p:nvCxnSpPr>
        <p:spPr bwMode="auto">
          <a:xfrm flipH="1">
            <a:off x="1524000" y="4110038"/>
            <a:ext cx="6732588" cy="0"/>
          </a:xfrm>
          <a:prstGeom prst="line">
            <a:avLst/>
          </a:prstGeom>
          <a:noFill/>
          <a:ln w="19050" cap="sq" algn="ctr">
            <a:solidFill>
              <a:schemeClr val="accent1"/>
            </a:solidFill>
            <a:miter lim="800000"/>
            <a:headEnd type="oval" w="med" len="med"/>
            <a:tailEnd/>
          </a:ln>
          <a:extLst>
            <a:ext uri="{909E8E84-426E-40DD-AFC4-6F175D3DCCD1}">
              <a14:hiddenFill xmlns:a14="http://schemas.microsoft.com/office/drawing/2010/main">
                <a:noFill/>
              </a14:hiddenFill>
            </a:ext>
          </a:extLst>
        </p:spPr>
      </p:cxnSp>
      <p:sp>
        <p:nvSpPr>
          <p:cNvPr id="2" name="灯片编号占位符 1"/>
          <p:cNvSpPr>
            <a:spLocks noGrp="1"/>
          </p:cNvSpPr>
          <p:nvPr>
            <p:ph type="sldNum" sz="quarter" idx="10"/>
          </p:nvPr>
        </p:nvSpPr>
        <p:spPr/>
        <p:txBody>
          <a:bodyPr/>
          <a:lstStyle/>
          <a:p>
            <a:fld id="{023126B9-07AC-4BAF-B3D7-FAC1D3999DA4}" type="slidenum">
              <a:rPr lang="zh-CN" altLang="en-US" smtClean="0"/>
              <a:pPr/>
              <a:t>21</a:t>
            </a:fld>
            <a:endParaRPr lang="zh-CN" altLang="en-US" dirty="0"/>
          </a:p>
        </p:txBody>
      </p:sp>
    </p:spTree>
    <p:extLst>
      <p:ext uri="{BB962C8B-B14F-4D97-AF65-F5344CB8AC3E}">
        <p14:creationId xmlns:p14="http://schemas.microsoft.com/office/powerpoint/2010/main" val="230521812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灯片编号占位符 27"/>
          <p:cNvSpPr>
            <a:spLocks noGrp="1"/>
          </p:cNvSpPr>
          <p:nvPr>
            <p:ph type="sldNum" sz="quarter" idx="10"/>
          </p:nvPr>
        </p:nvSpPr>
        <p:spPr/>
        <p:txBody>
          <a:bodyPr/>
          <a:lstStyle/>
          <a:p>
            <a:fld id="{023126B9-07AC-4BAF-B3D7-FAC1D3999DA4}" type="slidenum">
              <a:rPr lang="zh-CN" altLang="en-US" smtClean="0"/>
              <a:pPr/>
              <a:t>22</a:t>
            </a:fld>
            <a:endParaRPr lang="zh-CN" altLang="en-US" dirty="0"/>
          </a:p>
        </p:txBody>
      </p:sp>
      <p:sp>
        <p:nvSpPr>
          <p:cNvPr id="29" name="文本框 28"/>
          <p:cNvSpPr txBox="1"/>
          <p:nvPr/>
        </p:nvSpPr>
        <p:spPr>
          <a:xfrm>
            <a:off x="1233556" y="357012"/>
            <a:ext cx="6569324" cy="461665"/>
          </a:xfrm>
          <a:prstGeom prst="rect">
            <a:avLst/>
          </a:prstGeom>
          <a:noFill/>
        </p:spPr>
        <p:txBody>
          <a:bodyPr wrap="square" rtlCol="0">
            <a:spAutoFit/>
          </a:bodyPr>
          <a:lstStyle/>
          <a:p>
            <a:r>
              <a:rPr lang="zh-CN" altLang="en-US" sz="2400">
                <a:solidFill>
                  <a:schemeClr val="bg2">
                    <a:lumMod val="25000"/>
                  </a:schemeClr>
                </a:solidFill>
                <a:latin typeface="方正兰亭粗黑_GBK" panose="02000000000000000000" pitchFamily="2" charset="-122"/>
                <a:ea typeface="方正兰亭粗黑_GBK" panose="02000000000000000000" pitchFamily="2" charset="-122"/>
              </a:rPr>
              <a:t>测试环境</a:t>
            </a:r>
            <a:endParaRPr lang="zh-CN" altLang="en-US" sz="2400" dirty="0">
              <a:solidFill>
                <a:schemeClr val="bg2">
                  <a:lumMod val="25000"/>
                </a:schemeClr>
              </a:solidFill>
              <a:latin typeface="方正兰亭粗黑_GBK" panose="02000000000000000000" pitchFamily="2" charset="-122"/>
              <a:ea typeface="方正兰亭粗黑_GBK" panose="02000000000000000000" pitchFamily="2" charset="-122"/>
            </a:endParaRPr>
          </a:p>
        </p:txBody>
      </p:sp>
      <p:sp>
        <p:nvSpPr>
          <p:cNvPr id="30" name="任意多边形 29"/>
          <p:cNvSpPr/>
          <p:nvPr/>
        </p:nvSpPr>
        <p:spPr>
          <a:xfrm flipH="1">
            <a:off x="1341487" y="780336"/>
            <a:ext cx="2853178" cy="45719"/>
          </a:xfrm>
          <a:custGeom>
            <a:avLst/>
            <a:gdLst>
              <a:gd name="connsiteX0" fmla="*/ 7977051 w 7977051"/>
              <a:gd name="connsiteY0" fmla="*/ 0 h 31619"/>
              <a:gd name="connsiteX1" fmla="*/ 0 w 7977051"/>
              <a:gd name="connsiteY1" fmla="*/ 0 h 31619"/>
              <a:gd name="connsiteX2" fmla="*/ 0 w 7977051"/>
              <a:gd name="connsiteY2" fmla="*/ 31619 h 31619"/>
              <a:gd name="connsiteX3" fmla="*/ 7977051 w 7977051"/>
              <a:gd name="connsiteY3" fmla="*/ 31619 h 31619"/>
              <a:gd name="connsiteX4" fmla="*/ 7977051 w 7977051"/>
              <a:gd name="connsiteY4" fmla="*/ 15810 h 3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7051" h="31619">
                <a:moveTo>
                  <a:pt x="7977051" y="0"/>
                </a:moveTo>
                <a:lnTo>
                  <a:pt x="0" y="0"/>
                </a:lnTo>
                <a:lnTo>
                  <a:pt x="0" y="31619"/>
                </a:lnTo>
                <a:lnTo>
                  <a:pt x="7977051" y="31619"/>
                </a:lnTo>
                <a:lnTo>
                  <a:pt x="7977051" y="1581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endParaRPr>
          </a:p>
        </p:txBody>
      </p:sp>
      <p:pic>
        <p:nvPicPr>
          <p:cNvPr id="31" name="图片 3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4902" y="364144"/>
            <a:ext cx="812064" cy="812064"/>
          </a:xfrm>
          <a:prstGeom prst="rect">
            <a:avLst/>
          </a:prstGeom>
        </p:spPr>
      </p:pic>
      <p:sp>
        <p:nvSpPr>
          <p:cNvPr id="34" name="文本框 33">
            <a:extLst>
              <a:ext uri="{FF2B5EF4-FFF2-40B4-BE49-F238E27FC236}">
                <a16:creationId xmlns:a16="http://schemas.microsoft.com/office/drawing/2014/main" id="{77DB1FFF-8B9B-4B40-9C7C-FEC47575D8C9}"/>
              </a:ext>
            </a:extLst>
          </p:cNvPr>
          <p:cNvSpPr txBox="1"/>
          <p:nvPr/>
        </p:nvSpPr>
        <p:spPr>
          <a:xfrm>
            <a:off x="300019" y="3060922"/>
            <a:ext cx="4570154" cy="2953950"/>
          </a:xfrm>
          <a:prstGeom prst="rect">
            <a:avLst/>
          </a:prstGeom>
          <a:noFill/>
        </p:spPr>
        <p:txBody>
          <a:bodyPr wrap="square">
            <a:spAutoFit/>
          </a:bodyPr>
          <a:lstStyle/>
          <a:p>
            <a:pPr>
              <a:lnSpc>
                <a:spcPct val="150000"/>
              </a:lnSpc>
            </a:pPr>
            <a:r>
              <a:rPr lang="en-US" altLang="zh-CN" sz="1800">
                <a:effectLst/>
                <a:latin typeface="Times New Roman" panose="02020603050405020304" pitchFamily="18" charset="0"/>
                <a:ea typeface="宋体" panose="02010600030101010101" pitchFamily="2" charset="-122"/>
                <a:cs typeface="Times New Roman" panose="02020603050405020304" pitchFamily="18" charset="0"/>
              </a:rPr>
              <a:t> Idea</a:t>
            </a:r>
            <a:endParaRPr lang="en-US" altLang="zh-CN">
              <a:latin typeface="等线" panose="02010600030101010101" pitchFamily="2" charset="-122"/>
              <a:ea typeface="等线" panose="02010600030101010101" pitchFamily="2" charset="-122"/>
              <a:cs typeface="Times New Roman" panose="02020603050405020304" pitchFamily="18" charset="0"/>
            </a:endParaRPr>
          </a:p>
          <a:p>
            <a:pPr>
              <a:lnSpc>
                <a:spcPct val="150000"/>
              </a:lnSpc>
            </a:pPr>
            <a:r>
              <a:rPr lang="en-US" altLang="zh-CN" sz="1800">
                <a:effectLst/>
                <a:latin typeface="Times New Roman" panose="02020603050405020304" pitchFamily="18" charset="0"/>
                <a:ea typeface="宋体" panose="02010600030101010101" pitchFamily="2" charset="-122"/>
                <a:cs typeface="Times New Roman" panose="02020603050405020304" pitchFamily="18" charset="0"/>
              </a:rPr>
              <a:t>JDK15</a:t>
            </a:r>
          </a:p>
          <a:p>
            <a:pPr>
              <a:lnSpc>
                <a:spcPct val="150000"/>
              </a:lnSpc>
            </a:pPr>
            <a:r>
              <a:rPr lang="en-US" altLang="zh-CN" sz="1800">
                <a:effectLst/>
                <a:latin typeface="Times New Roman" panose="02020603050405020304" pitchFamily="18" charset="0"/>
                <a:ea typeface="宋体" panose="02010600030101010101" pitchFamily="2" charset="-122"/>
                <a:cs typeface="Times New Roman" panose="02020603050405020304" pitchFamily="18" charset="0"/>
              </a:rPr>
              <a:t> OS: Windows 10 </a:t>
            </a:r>
            <a:endParaRPr lang="en-US" altLang="zh-CN">
              <a:latin typeface="等线" panose="02010600030101010101" pitchFamily="2" charset="-122"/>
              <a:ea typeface="等线" panose="02010600030101010101" pitchFamily="2" charset="-122"/>
              <a:cs typeface="Times New Roman" panose="02020603050405020304" pitchFamily="18" charset="0"/>
            </a:endParaRPr>
          </a:p>
          <a:p>
            <a:pPr>
              <a:lnSpc>
                <a:spcPct val="150000"/>
              </a:lnSpc>
            </a:pPr>
            <a:r>
              <a:rPr lang="en-US" altLang="zh-CN" sz="1800">
                <a:effectLst/>
                <a:latin typeface="Times New Roman" panose="02020603050405020304" pitchFamily="18" charset="0"/>
                <a:ea typeface="宋体" panose="02010600030101010101" pitchFamily="2" charset="-122"/>
                <a:cs typeface="Times New Roman" panose="02020603050405020304" pitchFamily="18" charset="0"/>
              </a:rPr>
              <a:t>CPU: AMD Ryzen 7 4800U with Radeon Graphics  1.80 GHz</a:t>
            </a:r>
            <a:endParaRPr lang="zh-CN" altLang="zh-CN" sz="1800">
              <a:effectLst/>
              <a:latin typeface="等线" panose="02010600030101010101" pitchFamily="2" charset="-122"/>
              <a:ea typeface="等线" panose="02010600030101010101" pitchFamily="2" charset="-122"/>
              <a:cs typeface="Times New Roman" panose="02020603050405020304" pitchFamily="18" charset="0"/>
            </a:endParaRPr>
          </a:p>
          <a:p>
            <a:pPr>
              <a:lnSpc>
                <a:spcPct val="150000"/>
              </a:lnSpc>
            </a:pPr>
            <a:r>
              <a:rPr lang="en-US" altLang="zh-CN" sz="1800">
                <a:effectLst/>
                <a:latin typeface="Times New Roman" panose="02020603050405020304" pitchFamily="18" charset="0"/>
                <a:ea typeface="宋体" panose="02010600030101010101" pitchFamily="2" charset="-122"/>
                <a:cs typeface="Times New Roman" panose="02020603050405020304" pitchFamily="18" charset="0"/>
              </a:rPr>
              <a:t>RAM: 16.0 GB </a:t>
            </a:r>
            <a:endParaRPr lang="zh-CN" altLang="zh-CN" sz="1800">
              <a:effectLst/>
              <a:latin typeface="等线" panose="02010600030101010101" pitchFamily="2" charset="-122"/>
              <a:ea typeface="等线" panose="02010600030101010101" pitchFamily="2" charset="-122"/>
              <a:cs typeface="Times New Roman" panose="02020603050405020304" pitchFamily="18" charset="0"/>
            </a:endParaRPr>
          </a:p>
          <a:p>
            <a:pPr>
              <a:lnSpc>
                <a:spcPct val="150000"/>
              </a:lnSpc>
            </a:pPr>
            <a:r>
              <a:rPr lang="en-US" altLang="zh-CN" sz="1800">
                <a:effectLst/>
                <a:latin typeface="Times New Roman" panose="02020603050405020304" pitchFamily="18" charset="0"/>
                <a:ea typeface="宋体" panose="02010600030101010101" pitchFamily="2" charset="-122"/>
                <a:cs typeface="Times New Roman" panose="02020603050405020304" pitchFamily="18" charset="0"/>
              </a:rPr>
              <a:t>SSD: 256G SSD</a:t>
            </a:r>
            <a:r>
              <a:rPr lang="zh-CN" altLang="zh-CN" sz="1800">
                <a:effectLst/>
                <a:latin typeface="Times New Roman" panose="02020603050405020304" pitchFamily="18" charset="0"/>
                <a:ea typeface="宋体" panose="02010600030101010101" pitchFamily="2" charset="-122"/>
                <a:cs typeface="Times New Roman" panose="02020603050405020304" pitchFamily="18" charset="0"/>
              </a:rPr>
              <a:t>固态硬盘</a:t>
            </a:r>
            <a:endParaRPr lang="zh-CN" altLang="zh-CN" sz="1800">
              <a:effectLst/>
              <a:latin typeface="等线" panose="02010600030101010101" pitchFamily="2" charset="-122"/>
              <a:ea typeface="等线" panose="02010600030101010101" pitchFamily="2" charset="-122"/>
              <a:cs typeface="Times New Roman" panose="02020603050405020304" pitchFamily="18" charset="0"/>
            </a:endParaRPr>
          </a:p>
        </p:txBody>
      </p:sp>
      <p:pic>
        <p:nvPicPr>
          <p:cNvPr id="36" name="图片 35">
            <a:extLst>
              <a:ext uri="{FF2B5EF4-FFF2-40B4-BE49-F238E27FC236}">
                <a16:creationId xmlns:a16="http://schemas.microsoft.com/office/drawing/2014/main" id="{C9C9DF31-9241-435A-A9C0-EA6AFE23DF19}"/>
              </a:ext>
            </a:extLst>
          </p:cNvPr>
          <p:cNvPicPr>
            <a:picLocks noChangeAspect="1"/>
          </p:cNvPicPr>
          <p:nvPr/>
        </p:nvPicPr>
        <p:blipFill>
          <a:blip r:embed="rId3"/>
          <a:stretch>
            <a:fillRect/>
          </a:stretch>
        </p:blipFill>
        <p:spPr>
          <a:xfrm>
            <a:off x="4441358" y="523921"/>
            <a:ext cx="10756820" cy="6197554"/>
          </a:xfrm>
          <a:prstGeom prst="rect">
            <a:avLst/>
          </a:prstGeom>
        </p:spPr>
      </p:pic>
    </p:spTree>
    <p:extLst>
      <p:ext uri="{BB962C8B-B14F-4D97-AF65-F5344CB8AC3E}">
        <p14:creationId xmlns:p14="http://schemas.microsoft.com/office/powerpoint/2010/main" val="2458764878"/>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灯片编号占位符 18"/>
          <p:cNvSpPr>
            <a:spLocks noGrp="1"/>
          </p:cNvSpPr>
          <p:nvPr>
            <p:ph type="sldNum" sz="quarter" idx="10"/>
          </p:nvPr>
        </p:nvSpPr>
        <p:spPr/>
        <p:txBody>
          <a:bodyPr/>
          <a:lstStyle/>
          <a:p>
            <a:fld id="{023126B9-07AC-4BAF-B3D7-FAC1D3999DA4}" type="slidenum">
              <a:rPr lang="zh-CN" altLang="en-US" smtClean="0"/>
              <a:pPr/>
              <a:t>23</a:t>
            </a:fld>
            <a:endParaRPr lang="zh-CN" altLang="en-US" dirty="0"/>
          </a:p>
        </p:txBody>
      </p:sp>
      <p:sp>
        <p:nvSpPr>
          <p:cNvPr id="20" name="文本框 19"/>
          <p:cNvSpPr txBox="1"/>
          <p:nvPr/>
        </p:nvSpPr>
        <p:spPr>
          <a:xfrm>
            <a:off x="1671438" y="325752"/>
            <a:ext cx="6569324" cy="461665"/>
          </a:xfrm>
          <a:prstGeom prst="rect">
            <a:avLst/>
          </a:prstGeom>
          <a:noFill/>
        </p:spPr>
        <p:txBody>
          <a:bodyPr wrap="square" rtlCol="0">
            <a:spAutoFit/>
          </a:bodyPr>
          <a:lstStyle/>
          <a:p>
            <a:r>
              <a:rPr lang="zh-CN" altLang="en-US" sz="2400">
                <a:solidFill>
                  <a:schemeClr val="bg2">
                    <a:lumMod val="25000"/>
                  </a:schemeClr>
                </a:solidFill>
                <a:latin typeface="方正兰亭粗黑_GBK" panose="02000000000000000000" pitchFamily="2" charset="-122"/>
                <a:ea typeface="方正兰亭粗黑_GBK" panose="02000000000000000000" pitchFamily="2" charset="-122"/>
              </a:rPr>
              <a:t>测试计划</a:t>
            </a:r>
            <a:endParaRPr lang="zh-CN" altLang="en-US" sz="2400" dirty="0">
              <a:solidFill>
                <a:schemeClr val="bg2">
                  <a:lumMod val="25000"/>
                </a:schemeClr>
              </a:solidFill>
              <a:latin typeface="方正兰亭粗黑_GBK" panose="02000000000000000000" pitchFamily="2" charset="-122"/>
              <a:ea typeface="方正兰亭粗黑_GBK" panose="02000000000000000000" pitchFamily="2" charset="-122"/>
            </a:endParaRPr>
          </a:p>
        </p:txBody>
      </p:sp>
      <p:sp>
        <p:nvSpPr>
          <p:cNvPr id="21" name="任意多边形 20"/>
          <p:cNvSpPr/>
          <p:nvPr/>
        </p:nvSpPr>
        <p:spPr>
          <a:xfrm flipH="1">
            <a:off x="1341487" y="780336"/>
            <a:ext cx="2853178" cy="45719"/>
          </a:xfrm>
          <a:custGeom>
            <a:avLst/>
            <a:gdLst>
              <a:gd name="connsiteX0" fmla="*/ 7977051 w 7977051"/>
              <a:gd name="connsiteY0" fmla="*/ 0 h 31619"/>
              <a:gd name="connsiteX1" fmla="*/ 0 w 7977051"/>
              <a:gd name="connsiteY1" fmla="*/ 0 h 31619"/>
              <a:gd name="connsiteX2" fmla="*/ 0 w 7977051"/>
              <a:gd name="connsiteY2" fmla="*/ 31619 h 31619"/>
              <a:gd name="connsiteX3" fmla="*/ 7977051 w 7977051"/>
              <a:gd name="connsiteY3" fmla="*/ 31619 h 31619"/>
              <a:gd name="connsiteX4" fmla="*/ 7977051 w 7977051"/>
              <a:gd name="connsiteY4" fmla="*/ 15810 h 3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7051" h="31619">
                <a:moveTo>
                  <a:pt x="7977051" y="0"/>
                </a:moveTo>
                <a:lnTo>
                  <a:pt x="0" y="0"/>
                </a:lnTo>
                <a:lnTo>
                  <a:pt x="0" y="31619"/>
                </a:lnTo>
                <a:lnTo>
                  <a:pt x="7977051" y="31619"/>
                </a:lnTo>
                <a:lnTo>
                  <a:pt x="7977051" y="1581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endParaRPr>
          </a:p>
        </p:txBody>
      </p:sp>
      <p:pic>
        <p:nvPicPr>
          <p:cNvPr id="22" name="图片 2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4902" y="364144"/>
            <a:ext cx="812064" cy="812064"/>
          </a:xfrm>
          <a:prstGeom prst="rect">
            <a:avLst/>
          </a:prstGeom>
        </p:spPr>
      </p:pic>
      <p:sp>
        <p:nvSpPr>
          <p:cNvPr id="25" name="文本框 24">
            <a:extLst>
              <a:ext uri="{FF2B5EF4-FFF2-40B4-BE49-F238E27FC236}">
                <a16:creationId xmlns:a16="http://schemas.microsoft.com/office/drawing/2014/main" id="{ABE1D2D4-AB12-491C-A1E5-0264B7CDBF5D}"/>
              </a:ext>
            </a:extLst>
          </p:cNvPr>
          <p:cNvSpPr txBox="1"/>
          <p:nvPr/>
        </p:nvSpPr>
        <p:spPr>
          <a:xfrm>
            <a:off x="1749168" y="682366"/>
            <a:ext cx="9209276" cy="5911618"/>
          </a:xfrm>
          <a:prstGeom prst="rect">
            <a:avLst/>
          </a:prstGeom>
          <a:noFill/>
        </p:spPr>
        <p:txBody>
          <a:bodyPr wrap="square">
            <a:spAutoFit/>
          </a:bodyPr>
          <a:lstStyle/>
          <a:p>
            <a:pPr>
              <a:lnSpc>
                <a:spcPct val="150000"/>
              </a:lnSpc>
            </a:pPr>
            <a:r>
              <a:rPr lang="zh-CN" altLang="zh-CN" sz="2000" b="1" dirty="0">
                <a:effectLst/>
                <a:latin typeface="等线" panose="02010600030101010101" pitchFamily="2" charset="-122"/>
                <a:ea typeface="Times New Roman" panose="02020603050405020304" pitchFamily="18" charset="0"/>
                <a:cs typeface="Times New Roman" panose="02020603050405020304" pitchFamily="18" charset="0"/>
              </a:rPr>
              <a:t> </a:t>
            </a:r>
            <a:endParaRPr lang="zh-CN" altLang="zh-CN" sz="1800" dirty="0">
              <a:effectLst/>
              <a:latin typeface="等线" panose="02010600030101010101" pitchFamily="2" charset="-122"/>
              <a:ea typeface="等线" panose="02010600030101010101" pitchFamily="2" charset="-122"/>
              <a:cs typeface="Times New Roman" panose="02020603050405020304" pitchFamily="18" charset="0"/>
            </a:endParaRPr>
          </a:p>
          <a:p>
            <a:pPr indent="304800">
              <a:lnSpc>
                <a:spcPct val="150000"/>
              </a:lnSpc>
            </a:pPr>
            <a:r>
              <a:rPr lang="zh-CN" altLang="zh-CN" sz="1800" dirty="0">
                <a:effectLst/>
                <a:latin typeface="Times New Roman" panose="02020603050405020304" pitchFamily="18" charset="0"/>
                <a:ea typeface="等线" panose="02010600030101010101" pitchFamily="2" charset="-122"/>
                <a:cs typeface="Times New Roman" panose="02020603050405020304" pitchFamily="18" charset="0"/>
              </a:rPr>
              <a:t>将会测试以下功能：</a:t>
            </a:r>
            <a:endParaRPr lang="zh-CN" altLang="zh-CN" sz="1800" dirty="0">
              <a:effectLst/>
              <a:latin typeface="等线" panose="02010600030101010101" pitchFamily="2" charset="-122"/>
              <a:ea typeface="等线" panose="02010600030101010101" pitchFamily="2" charset="-122"/>
              <a:cs typeface="Times New Roman" panose="02020603050405020304" pitchFamily="18" charset="0"/>
            </a:endParaRPr>
          </a:p>
          <a:p>
            <a:pPr indent="304800">
              <a:lnSpc>
                <a:spcPct val="150000"/>
              </a:lnSpc>
            </a:pPr>
            <a:r>
              <a:rPr lang="zh-CN" altLang="zh-CN" sz="1800" dirty="0">
                <a:effectLst/>
                <a:latin typeface="Times New Roman" panose="02020603050405020304" pitchFamily="18" charset="0"/>
                <a:ea typeface="等线" panose="02010600030101010101" pitchFamily="2" charset="-122"/>
                <a:cs typeface="Times New Roman" panose="02020603050405020304" pitchFamily="18" charset="0"/>
              </a:rPr>
              <a:t>（</a:t>
            </a:r>
            <a:r>
              <a:rPr lang="en-US" altLang="zh-CN" sz="1800" dirty="0">
                <a:effectLst/>
                <a:latin typeface="Times New Roman" panose="02020603050405020304" pitchFamily="18" charset="0"/>
                <a:ea typeface="等线" panose="02010600030101010101" pitchFamily="2" charset="-122"/>
                <a:cs typeface="Times New Roman" panose="02020603050405020304" pitchFamily="18" charset="0"/>
              </a:rPr>
              <a:t>1</a:t>
            </a:r>
            <a:r>
              <a:rPr lang="zh-CN" altLang="zh-CN" sz="1800" dirty="0">
                <a:effectLst/>
                <a:latin typeface="Times New Roman" panose="02020603050405020304" pitchFamily="18" charset="0"/>
                <a:ea typeface="等线" panose="02010600030101010101" pitchFamily="2" charset="-122"/>
                <a:cs typeface="Times New Roman" panose="02020603050405020304" pitchFamily="18" charset="0"/>
              </a:rPr>
              <a:t>）客户端交互界面</a:t>
            </a:r>
            <a:endParaRPr lang="zh-CN" altLang="zh-CN" sz="1800" dirty="0">
              <a:effectLst/>
              <a:latin typeface="等线" panose="02010600030101010101" pitchFamily="2" charset="-122"/>
              <a:ea typeface="等线" panose="02010600030101010101" pitchFamily="2" charset="-122"/>
              <a:cs typeface="Times New Roman" panose="02020603050405020304" pitchFamily="18" charset="0"/>
            </a:endParaRPr>
          </a:p>
          <a:p>
            <a:pPr indent="304800">
              <a:lnSpc>
                <a:spcPct val="150000"/>
              </a:lnSpc>
            </a:pPr>
            <a:r>
              <a:rPr lang="zh-CN" altLang="zh-CN" sz="1800" dirty="0">
                <a:effectLst/>
                <a:latin typeface="Times New Roman" panose="02020603050405020304" pitchFamily="18" charset="0"/>
                <a:ea typeface="等线" panose="02010600030101010101" pitchFamily="2" charset="-122"/>
                <a:cs typeface="Times New Roman" panose="02020603050405020304" pitchFamily="18" charset="0"/>
              </a:rPr>
              <a:t>（</a:t>
            </a:r>
            <a:r>
              <a:rPr lang="en-US" altLang="zh-CN" sz="1800" dirty="0">
                <a:effectLst/>
                <a:latin typeface="Times New Roman" panose="02020603050405020304" pitchFamily="18" charset="0"/>
                <a:ea typeface="等线" panose="02010600030101010101" pitchFamily="2" charset="-122"/>
                <a:cs typeface="Times New Roman" panose="02020603050405020304" pitchFamily="18" charset="0"/>
              </a:rPr>
              <a:t>2</a:t>
            </a:r>
            <a:r>
              <a:rPr lang="zh-CN" altLang="zh-CN" sz="1800" dirty="0">
                <a:effectLst/>
                <a:latin typeface="Times New Roman" panose="02020603050405020304" pitchFamily="18" charset="0"/>
                <a:ea typeface="等线" panose="02010600030101010101" pitchFamily="2" charset="-122"/>
                <a:cs typeface="Times New Roman" panose="02020603050405020304" pitchFamily="18" charset="0"/>
              </a:rPr>
              <a:t>）登录功能</a:t>
            </a:r>
            <a:r>
              <a:rPr lang="en-US" altLang="zh-CN" sz="1800" dirty="0">
                <a:effectLst/>
                <a:latin typeface="Times New Roman" panose="02020603050405020304" pitchFamily="18" charset="0"/>
                <a:ea typeface="等线" panose="02010600030101010101" pitchFamily="2" charset="-122"/>
                <a:cs typeface="Times New Roman" panose="02020603050405020304" pitchFamily="18" charset="0"/>
              </a:rPr>
              <a:t>—</a:t>
            </a:r>
            <a:r>
              <a:rPr lang="zh-CN" altLang="zh-CN" sz="1800" dirty="0">
                <a:effectLst/>
                <a:latin typeface="Times New Roman" panose="02020603050405020304" pitchFamily="18" charset="0"/>
                <a:ea typeface="等线" panose="02010600030101010101" pitchFamily="2" charset="-122"/>
                <a:cs typeface="Times New Roman" panose="02020603050405020304" pitchFamily="18" charset="0"/>
              </a:rPr>
              <a:t>主动模式（默认用户使用其他功能前需要先进行登录，用户名和密码提交分别对应命令</a:t>
            </a:r>
            <a:r>
              <a:rPr lang="en-US" altLang="zh-CN" sz="1800" dirty="0">
                <a:effectLst/>
                <a:latin typeface="Times New Roman" panose="02020603050405020304" pitchFamily="18" charset="0"/>
                <a:ea typeface="等线" panose="02010600030101010101" pitchFamily="2" charset="-122"/>
                <a:cs typeface="Times New Roman" panose="02020603050405020304" pitchFamily="18" charset="0"/>
              </a:rPr>
              <a:t>USER</a:t>
            </a:r>
            <a:r>
              <a:rPr lang="zh-CN" altLang="zh-CN" sz="1800" dirty="0">
                <a:effectLst/>
                <a:latin typeface="Times New Roman" panose="02020603050405020304" pitchFamily="18" charset="0"/>
                <a:ea typeface="等线" panose="02010600030101010101" pitchFamily="2" charset="-122"/>
                <a:cs typeface="Times New Roman" panose="02020603050405020304" pitchFamily="18" charset="0"/>
              </a:rPr>
              <a:t>和</a:t>
            </a:r>
            <a:r>
              <a:rPr lang="en-US" altLang="zh-CN" sz="1800" dirty="0">
                <a:effectLst/>
                <a:latin typeface="Times New Roman" panose="02020603050405020304" pitchFamily="18" charset="0"/>
                <a:ea typeface="等线" panose="02010600030101010101" pitchFamily="2" charset="-122"/>
                <a:cs typeface="Times New Roman" panose="02020603050405020304" pitchFamily="18" charset="0"/>
              </a:rPr>
              <a:t>PASS</a:t>
            </a:r>
            <a:r>
              <a:rPr lang="zh-CN" altLang="zh-CN" sz="1800" dirty="0">
                <a:effectLst/>
                <a:latin typeface="Times New Roman" panose="02020603050405020304" pitchFamily="18" charset="0"/>
                <a:ea typeface="等线" panose="02010600030101010101" pitchFamily="2" charset="-122"/>
                <a:cs typeface="Times New Roman" panose="02020603050405020304" pitchFamily="18" charset="0"/>
              </a:rPr>
              <a:t>；主动模式对应命令</a:t>
            </a:r>
            <a:r>
              <a:rPr lang="en-US" altLang="zh-CN" sz="1800" dirty="0">
                <a:effectLst/>
                <a:latin typeface="Times New Roman" panose="02020603050405020304" pitchFamily="18" charset="0"/>
                <a:ea typeface="等线" panose="02010600030101010101" pitchFamily="2" charset="-122"/>
                <a:cs typeface="Times New Roman" panose="02020603050405020304" pitchFamily="18" charset="0"/>
              </a:rPr>
              <a:t>MYPORT</a:t>
            </a:r>
            <a:r>
              <a:rPr lang="zh-CN" altLang="zh-CN" sz="1800" dirty="0">
                <a:effectLst/>
                <a:latin typeface="Times New Roman" panose="02020603050405020304" pitchFamily="18" charset="0"/>
                <a:ea typeface="等线" panose="02010600030101010101" pitchFamily="2" charset="-122"/>
                <a:cs typeface="Times New Roman" panose="02020603050405020304" pitchFamily="18" charset="0"/>
              </a:rPr>
              <a:t>，被动模式对应命令</a:t>
            </a:r>
            <a:r>
              <a:rPr lang="en-US" altLang="zh-CN" sz="1800" dirty="0">
                <a:effectLst/>
                <a:latin typeface="Times New Roman" panose="02020603050405020304" pitchFamily="18" charset="0"/>
                <a:ea typeface="等线" panose="02010600030101010101" pitchFamily="2" charset="-122"/>
                <a:cs typeface="Times New Roman" panose="02020603050405020304" pitchFamily="18" charset="0"/>
              </a:rPr>
              <a:t>PASV</a:t>
            </a:r>
            <a:r>
              <a:rPr lang="zh-CN" altLang="zh-CN" sz="1800" dirty="0">
                <a:effectLst/>
                <a:latin typeface="Times New Roman" panose="02020603050405020304" pitchFamily="18" charset="0"/>
                <a:ea typeface="等线" panose="02010600030101010101" pitchFamily="2" charset="-122"/>
                <a:cs typeface="Times New Roman" panose="02020603050405020304" pitchFamily="18" charset="0"/>
              </a:rPr>
              <a:t>））</a:t>
            </a:r>
            <a:endParaRPr lang="zh-CN" altLang="zh-CN" sz="1800" dirty="0">
              <a:effectLst/>
              <a:latin typeface="等线" panose="02010600030101010101" pitchFamily="2" charset="-122"/>
              <a:ea typeface="等线" panose="02010600030101010101" pitchFamily="2" charset="-122"/>
              <a:cs typeface="Times New Roman" panose="02020603050405020304" pitchFamily="18" charset="0"/>
            </a:endParaRPr>
          </a:p>
          <a:p>
            <a:pPr indent="304800">
              <a:lnSpc>
                <a:spcPct val="150000"/>
              </a:lnSpc>
            </a:pPr>
            <a:r>
              <a:rPr lang="zh-CN" altLang="zh-CN" sz="1800" dirty="0">
                <a:effectLst/>
                <a:latin typeface="Times New Roman" panose="02020603050405020304" pitchFamily="18" charset="0"/>
                <a:ea typeface="等线" panose="02010600030101010101" pitchFamily="2" charset="-122"/>
                <a:cs typeface="Times New Roman" panose="02020603050405020304" pitchFamily="18" charset="0"/>
              </a:rPr>
              <a:t>（</a:t>
            </a:r>
            <a:r>
              <a:rPr lang="en-US" altLang="zh-CN" sz="1800" dirty="0">
                <a:effectLst/>
                <a:latin typeface="Times New Roman" panose="02020603050405020304" pitchFamily="18" charset="0"/>
                <a:ea typeface="等线" panose="02010600030101010101" pitchFamily="2" charset="-122"/>
                <a:cs typeface="Times New Roman" panose="02020603050405020304" pitchFamily="18" charset="0"/>
              </a:rPr>
              <a:t>3</a:t>
            </a:r>
            <a:r>
              <a:rPr lang="zh-CN" altLang="zh-CN" sz="1800" dirty="0">
                <a:effectLst/>
                <a:latin typeface="Times New Roman" panose="02020603050405020304" pitchFamily="18" charset="0"/>
                <a:ea typeface="等线" panose="02010600030101010101" pitchFamily="2" charset="-122"/>
                <a:cs typeface="Times New Roman" panose="02020603050405020304" pitchFamily="18" charset="0"/>
              </a:rPr>
              <a:t>）登录功能</a:t>
            </a:r>
            <a:r>
              <a:rPr lang="en-US" altLang="zh-CN" sz="1800" dirty="0">
                <a:effectLst/>
                <a:latin typeface="Times New Roman" panose="02020603050405020304" pitchFamily="18" charset="0"/>
                <a:ea typeface="等线" panose="02010600030101010101" pitchFamily="2" charset="-122"/>
                <a:cs typeface="Times New Roman" panose="02020603050405020304" pitchFamily="18" charset="0"/>
              </a:rPr>
              <a:t>—</a:t>
            </a:r>
            <a:r>
              <a:rPr lang="zh-CN" altLang="zh-CN" sz="1800" dirty="0">
                <a:effectLst/>
                <a:latin typeface="Times New Roman" panose="02020603050405020304" pitchFamily="18" charset="0"/>
                <a:ea typeface="等线" panose="02010600030101010101" pitchFamily="2" charset="-122"/>
                <a:cs typeface="Times New Roman" panose="02020603050405020304" pitchFamily="18" charset="0"/>
              </a:rPr>
              <a:t>被动模式</a:t>
            </a:r>
            <a:endParaRPr lang="zh-CN" altLang="zh-CN" sz="1800" dirty="0">
              <a:effectLst/>
              <a:latin typeface="等线" panose="02010600030101010101" pitchFamily="2" charset="-122"/>
              <a:ea typeface="等线" panose="02010600030101010101" pitchFamily="2" charset="-122"/>
              <a:cs typeface="Times New Roman" panose="02020603050405020304" pitchFamily="18" charset="0"/>
            </a:endParaRPr>
          </a:p>
          <a:p>
            <a:pPr indent="304800">
              <a:lnSpc>
                <a:spcPct val="150000"/>
              </a:lnSpc>
            </a:pPr>
            <a:r>
              <a:rPr lang="zh-CN" altLang="zh-CN" sz="1800" dirty="0">
                <a:effectLst/>
                <a:latin typeface="Times New Roman" panose="02020603050405020304" pitchFamily="18" charset="0"/>
                <a:ea typeface="等线" panose="02010600030101010101" pitchFamily="2" charset="-122"/>
                <a:cs typeface="Times New Roman" panose="02020603050405020304" pitchFamily="18" charset="0"/>
              </a:rPr>
              <a:t>（</a:t>
            </a:r>
            <a:r>
              <a:rPr lang="en-US" altLang="zh-CN" sz="1800" dirty="0">
                <a:effectLst/>
                <a:latin typeface="Times New Roman" panose="02020603050405020304" pitchFamily="18" charset="0"/>
                <a:ea typeface="等线" panose="02010600030101010101" pitchFamily="2" charset="-122"/>
                <a:cs typeface="Times New Roman" panose="02020603050405020304" pitchFamily="18" charset="0"/>
              </a:rPr>
              <a:t>4</a:t>
            </a:r>
            <a:r>
              <a:rPr lang="zh-CN" altLang="zh-CN" sz="1800" dirty="0">
                <a:effectLst/>
                <a:latin typeface="Times New Roman" panose="02020603050405020304" pitchFamily="18" charset="0"/>
                <a:ea typeface="等线" panose="02010600030101010101" pitchFamily="2" charset="-122"/>
                <a:cs typeface="Times New Roman" panose="02020603050405020304" pitchFamily="18" charset="0"/>
              </a:rPr>
              <a:t>）退出登录（对应命令</a:t>
            </a:r>
            <a:r>
              <a:rPr lang="en-US" altLang="zh-CN" sz="1800" dirty="0">
                <a:effectLst/>
                <a:latin typeface="Times New Roman" panose="02020603050405020304" pitchFamily="18" charset="0"/>
                <a:ea typeface="等线" panose="02010600030101010101" pitchFamily="2" charset="-122"/>
                <a:cs typeface="Times New Roman" panose="02020603050405020304" pitchFamily="18" charset="0"/>
              </a:rPr>
              <a:t>QUIT</a:t>
            </a:r>
            <a:r>
              <a:rPr lang="zh-CN" altLang="zh-CN" sz="1800" dirty="0">
                <a:effectLst/>
                <a:latin typeface="Times New Roman" panose="02020603050405020304" pitchFamily="18" charset="0"/>
                <a:ea typeface="等线" panose="02010600030101010101" pitchFamily="2" charset="-122"/>
                <a:cs typeface="Times New Roman" panose="02020603050405020304" pitchFamily="18" charset="0"/>
              </a:rPr>
              <a:t>）</a:t>
            </a:r>
            <a:endParaRPr lang="zh-CN" altLang="zh-CN" sz="1800" dirty="0">
              <a:effectLst/>
              <a:latin typeface="等线" panose="02010600030101010101" pitchFamily="2" charset="-122"/>
              <a:ea typeface="等线" panose="02010600030101010101" pitchFamily="2" charset="-122"/>
              <a:cs typeface="Times New Roman" panose="02020603050405020304" pitchFamily="18" charset="0"/>
            </a:endParaRPr>
          </a:p>
          <a:p>
            <a:pPr indent="304800">
              <a:lnSpc>
                <a:spcPct val="150000"/>
              </a:lnSpc>
            </a:pPr>
            <a:r>
              <a:rPr lang="zh-CN" altLang="zh-CN" sz="1800" dirty="0">
                <a:effectLst/>
                <a:latin typeface="Times New Roman" panose="02020603050405020304" pitchFamily="18" charset="0"/>
                <a:ea typeface="等线" panose="02010600030101010101" pitchFamily="2" charset="-122"/>
                <a:cs typeface="Times New Roman" panose="02020603050405020304" pitchFamily="18" charset="0"/>
              </a:rPr>
              <a:t>（</a:t>
            </a:r>
            <a:r>
              <a:rPr lang="en-US" altLang="zh-CN" sz="1800" dirty="0">
                <a:effectLst/>
                <a:latin typeface="Times New Roman" panose="02020603050405020304" pitchFamily="18" charset="0"/>
                <a:ea typeface="等线" panose="02010600030101010101" pitchFamily="2" charset="-122"/>
                <a:cs typeface="Times New Roman" panose="02020603050405020304" pitchFamily="18" charset="0"/>
              </a:rPr>
              <a:t>5</a:t>
            </a:r>
            <a:r>
              <a:rPr lang="zh-CN" altLang="zh-CN" sz="1800" dirty="0">
                <a:effectLst/>
                <a:latin typeface="Times New Roman" panose="02020603050405020304" pitchFamily="18" charset="0"/>
                <a:ea typeface="等线" panose="02010600030101010101" pitchFamily="2" charset="-122"/>
                <a:cs typeface="Times New Roman" panose="02020603050405020304" pitchFamily="18" charset="0"/>
              </a:rPr>
              <a:t>）刷新功能：</a:t>
            </a:r>
            <a:r>
              <a:rPr lang="zh-CN" altLang="zh-CN" sz="1800" dirty="0">
                <a:effectLst/>
                <a:latin typeface="等线" panose="02010600030101010101" pitchFamily="2" charset="-122"/>
                <a:ea typeface="Times New Roman" panose="02020603050405020304" pitchFamily="18" charset="0"/>
                <a:cs typeface="Times New Roman" panose="02020603050405020304" pitchFamily="18" charset="0"/>
              </a:rPr>
              <a:t> </a:t>
            </a:r>
            <a:r>
              <a:rPr lang="zh-CN" altLang="zh-CN" sz="1800" dirty="0">
                <a:effectLst/>
                <a:latin typeface="Times New Roman" panose="02020603050405020304" pitchFamily="18" charset="0"/>
                <a:ea typeface="等线" panose="02010600030101010101" pitchFamily="2" charset="-122"/>
                <a:cs typeface="Times New Roman" panose="02020603050405020304" pitchFamily="18" charset="0"/>
              </a:rPr>
              <a:t>查询当前目录下文件信息功能，更新客户端页面的文件列表（对应命令</a:t>
            </a:r>
            <a:r>
              <a:rPr lang="en-US" altLang="zh-CN" sz="1800" dirty="0">
                <a:effectLst/>
                <a:latin typeface="Times New Roman" panose="02020603050405020304" pitchFamily="18" charset="0"/>
                <a:ea typeface="等线" panose="02010600030101010101" pitchFamily="2" charset="-122"/>
                <a:cs typeface="Times New Roman" panose="02020603050405020304" pitchFamily="18" charset="0"/>
              </a:rPr>
              <a:t>LIST</a:t>
            </a:r>
            <a:r>
              <a:rPr lang="zh-CN" altLang="zh-CN" sz="1800" dirty="0">
                <a:effectLst/>
                <a:latin typeface="Times New Roman" panose="02020603050405020304" pitchFamily="18" charset="0"/>
                <a:ea typeface="等线" panose="02010600030101010101" pitchFamily="2" charset="-122"/>
                <a:cs typeface="Times New Roman" panose="02020603050405020304" pitchFamily="18" charset="0"/>
              </a:rPr>
              <a:t>）</a:t>
            </a:r>
            <a:endParaRPr lang="zh-CN" altLang="zh-CN" sz="1800" dirty="0">
              <a:effectLst/>
              <a:latin typeface="等线" panose="02010600030101010101" pitchFamily="2" charset="-122"/>
              <a:ea typeface="等线" panose="02010600030101010101" pitchFamily="2" charset="-122"/>
              <a:cs typeface="Times New Roman" panose="02020603050405020304" pitchFamily="18" charset="0"/>
            </a:endParaRPr>
          </a:p>
          <a:p>
            <a:pPr indent="304800">
              <a:lnSpc>
                <a:spcPct val="150000"/>
              </a:lnSpc>
            </a:pPr>
            <a:r>
              <a:rPr lang="zh-CN" altLang="zh-CN" sz="1800" dirty="0">
                <a:effectLst/>
                <a:latin typeface="Times New Roman" panose="02020603050405020304" pitchFamily="18" charset="0"/>
                <a:ea typeface="等线" panose="02010600030101010101" pitchFamily="2" charset="-122"/>
                <a:cs typeface="Times New Roman" panose="02020603050405020304" pitchFamily="18" charset="0"/>
              </a:rPr>
              <a:t>（</a:t>
            </a:r>
            <a:r>
              <a:rPr lang="en-US" altLang="zh-CN" sz="1800" dirty="0">
                <a:effectLst/>
                <a:latin typeface="Times New Roman" panose="02020603050405020304" pitchFamily="18" charset="0"/>
                <a:ea typeface="等线" panose="02010600030101010101" pitchFamily="2" charset="-122"/>
                <a:cs typeface="Times New Roman" panose="02020603050405020304" pitchFamily="18" charset="0"/>
              </a:rPr>
              <a:t>6</a:t>
            </a:r>
            <a:r>
              <a:rPr lang="zh-CN" altLang="zh-CN" sz="1800" dirty="0">
                <a:effectLst/>
                <a:latin typeface="Times New Roman" panose="02020603050405020304" pitchFamily="18" charset="0"/>
                <a:ea typeface="等线" panose="02010600030101010101" pitchFamily="2" charset="-122"/>
                <a:cs typeface="Times New Roman" panose="02020603050405020304" pitchFamily="18" charset="0"/>
              </a:rPr>
              <a:t>）上传文件功能（对应命令</a:t>
            </a:r>
            <a:r>
              <a:rPr lang="en-US" altLang="zh-CN" sz="1800" dirty="0">
                <a:effectLst/>
                <a:latin typeface="Times New Roman" panose="02020603050405020304" pitchFamily="18" charset="0"/>
                <a:ea typeface="等线" panose="02010600030101010101" pitchFamily="2" charset="-122"/>
                <a:cs typeface="Times New Roman" panose="02020603050405020304" pitchFamily="18" charset="0"/>
              </a:rPr>
              <a:t>STOR</a:t>
            </a:r>
            <a:r>
              <a:rPr lang="zh-CN" altLang="zh-CN" sz="1800" dirty="0">
                <a:effectLst/>
                <a:latin typeface="Times New Roman" panose="02020603050405020304" pitchFamily="18" charset="0"/>
                <a:ea typeface="等线" panose="02010600030101010101" pitchFamily="2" charset="-122"/>
                <a:cs typeface="Times New Roman" panose="02020603050405020304" pitchFamily="18" charset="0"/>
              </a:rPr>
              <a:t>），测试多种不同类型的文件；</a:t>
            </a:r>
            <a:endParaRPr lang="zh-CN" altLang="zh-CN" sz="1800" dirty="0">
              <a:effectLst/>
              <a:latin typeface="等线" panose="02010600030101010101" pitchFamily="2" charset="-122"/>
              <a:ea typeface="等线" panose="02010600030101010101" pitchFamily="2" charset="-122"/>
              <a:cs typeface="Times New Roman" panose="02020603050405020304" pitchFamily="18" charset="0"/>
            </a:endParaRPr>
          </a:p>
          <a:p>
            <a:pPr indent="304800">
              <a:lnSpc>
                <a:spcPct val="150000"/>
              </a:lnSpc>
            </a:pPr>
            <a:r>
              <a:rPr lang="zh-CN" altLang="zh-CN" sz="1800" dirty="0">
                <a:effectLst/>
                <a:latin typeface="Times New Roman" panose="02020603050405020304" pitchFamily="18" charset="0"/>
                <a:ea typeface="等线" panose="02010600030101010101" pitchFamily="2" charset="-122"/>
                <a:cs typeface="Times New Roman" panose="02020603050405020304" pitchFamily="18" charset="0"/>
              </a:rPr>
              <a:t>（</a:t>
            </a:r>
            <a:r>
              <a:rPr lang="en-US" altLang="zh-CN" sz="1800" dirty="0">
                <a:effectLst/>
                <a:latin typeface="Times New Roman" panose="02020603050405020304" pitchFamily="18" charset="0"/>
                <a:ea typeface="等线" panose="02010600030101010101" pitchFamily="2" charset="-122"/>
                <a:cs typeface="Times New Roman" panose="02020603050405020304" pitchFamily="18" charset="0"/>
              </a:rPr>
              <a:t>7</a:t>
            </a:r>
            <a:r>
              <a:rPr lang="zh-CN" altLang="zh-CN" sz="1800" dirty="0">
                <a:effectLst/>
                <a:latin typeface="Times New Roman" panose="02020603050405020304" pitchFamily="18" charset="0"/>
                <a:ea typeface="等线" panose="02010600030101010101" pitchFamily="2" charset="-122"/>
                <a:cs typeface="Times New Roman" panose="02020603050405020304" pitchFamily="18" charset="0"/>
              </a:rPr>
              <a:t>）下载文件功能（对应命令</a:t>
            </a:r>
            <a:r>
              <a:rPr lang="en-US" altLang="zh-CN" sz="1800" dirty="0">
                <a:effectLst/>
                <a:latin typeface="Times New Roman" panose="02020603050405020304" pitchFamily="18" charset="0"/>
                <a:ea typeface="等线" panose="02010600030101010101" pitchFamily="2" charset="-122"/>
                <a:cs typeface="Times New Roman" panose="02020603050405020304" pitchFamily="18" charset="0"/>
              </a:rPr>
              <a:t>RETR</a:t>
            </a:r>
            <a:r>
              <a:rPr lang="zh-CN" altLang="zh-CN" sz="1800" dirty="0">
                <a:effectLst/>
                <a:latin typeface="Times New Roman" panose="02020603050405020304" pitchFamily="18" charset="0"/>
                <a:ea typeface="等线" panose="02010600030101010101" pitchFamily="2" charset="-122"/>
                <a:cs typeface="Times New Roman" panose="02020603050405020304" pitchFamily="18" charset="0"/>
              </a:rPr>
              <a:t>）；</a:t>
            </a:r>
            <a:endParaRPr lang="zh-CN" altLang="zh-CN" sz="1800" dirty="0">
              <a:effectLst/>
              <a:latin typeface="等线" panose="02010600030101010101" pitchFamily="2" charset="-122"/>
              <a:ea typeface="等线" panose="02010600030101010101" pitchFamily="2" charset="-122"/>
              <a:cs typeface="Times New Roman" panose="02020603050405020304" pitchFamily="18" charset="0"/>
            </a:endParaRPr>
          </a:p>
          <a:p>
            <a:pPr indent="304800">
              <a:lnSpc>
                <a:spcPct val="150000"/>
              </a:lnSpc>
            </a:pPr>
            <a:r>
              <a:rPr lang="zh-CN" altLang="zh-CN" sz="1800" dirty="0">
                <a:effectLst/>
                <a:latin typeface="Times New Roman" panose="02020603050405020304" pitchFamily="18" charset="0"/>
                <a:ea typeface="等线" panose="02010600030101010101" pitchFamily="2" charset="-122"/>
                <a:cs typeface="Times New Roman" panose="02020603050405020304" pitchFamily="18" charset="0"/>
              </a:rPr>
              <a:t>（</a:t>
            </a:r>
            <a:r>
              <a:rPr lang="en-US" altLang="zh-CN" sz="1800" dirty="0">
                <a:effectLst/>
                <a:latin typeface="Times New Roman" panose="02020603050405020304" pitchFamily="18" charset="0"/>
                <a:ea typeface="等线" panose="02010600030101010101" pitchFamily="2" charset="-122"/>
                <a:cs typeface="Times New Roman" panose="02020603050405020304" pitchFamily="18" charset="0"/>
              </a:rPr>
              <a:t>8</a:t>
            </a:r>
            <a:r>
              <a:rPr lang="zh-CN" altLang="zh-CN" sz="1800" dirty="0">
                <a:effectLst/>
                <a:latin typeface="Times New Roman" panose="02020603050405020304" pitchFamily="18" charset="0"/>
                <a:ea typeface="等线" panose="02010600030101010101" pitchFamily="2" charset="-122"/>
                <a:cs typeface="Times New Roman" panose="02020603050405020304" pitchFamily="18" charset="0"/>
              </a:rPr>
              <a:t>）删除文件功能（对应命令</a:t>
            </a:r>
            <a:r>
              <a:rPr lang="en-US" altLang="zh-CN" sz="1800" dirty="0">
                <a:effectLst/>
                <a:latin typeface="Times New Roman" panose="02020603050405020304" pitchFamily="18" charset="0"/>
                <a:ea typeface="等线" panose="02010600030101010101" pitchFamily="2" charset="-122"/>
                <a:cs typeface="Times New Roman" panose="02020603050405020304" pitchFamily="18" charset="0"/>
              </a:rPr>
              <a:t>DELE</a:t>
            </a:r>
            <a:r>
              <a:rPr lang="zh-CN" altLang="zh-CN" sz="1800" dirty="0">
                <a:effectLst/>
                <a:latin typeface="Times New Roman" panose="02020603050405020304" pitchFamily="18" charset="0"/>
                <a:ea typeface="等线" panose="02010600030101010101" pitchFamily="2" charset="-122"/>
                <a:cs typeface="Times New Roman" panose="02020603050405020304" pitchFamily="18" charset="0"/>
              </a:rPr>
              <a:t>）；</a:t>
            </a:r>
            <a:endParaRPr lang="zh-CN" altLang="zh-CN" sz="1800" dirty="0">
              <a:effectLst/>
              <a:latin typeface="等线" panose="02010600030101010101" pitchFamily="2" charset="-122"/>
              <a:ea typeface="等线" panose="02010600030101010101" pitchFamily="2" charset="-122"/>
              <a:cs typeface="Times New Roman" panose="02020603050405020304" pitchFamily="18" charset="0"/>
            </a:endParaRPr>
          </a:p>
          <a:p>
            <a:pPr indent="304800">
              <a:lnSpc>
                <a:spcPct val="150000"/>
              </a:lnSpc>
            </a:pPr>
            <a:r>
              <a:rPr lang="zh-CN" altLang="zh-CN" sz="1800" dirty="0">
                <a:effectLst/>
                <a:latin typeface="Times New Roman" panose="02020603050405020304" pitchFamily="18" charset="0"/>
                <a:ea typeface="等线" panose="02010600030101010101" pitchFamily="2" charset="-122"/>
                <a:cs typeface="Times New Roman" panose="02020603050405020304" pitchFamily="18" charset="0"/>
              </a:rPr>
              <a:t>（</a:t>
            </a:r>
            <a:r>
              <a:rPr lang="en-US" altLang="zh-CN" sz="1800" dirty="0">
                <a:effectLst/>
                <a:latin typeface="Times New Roman" panose="02020603050405020304" pitchFamily="18" charset="0"/>
                <a:ea typeface="等线" panose="02010600030101010101" pitchFamily="2" charset="-122"/>
                <a:cs typeface="Times New Roman" panose="02020603050405020304" pitchFamily="18" charset="0"/>
              </a:rPr>
              <a:t>9</a:t>
            </a:r>
            <a:r>
              <a:rPr lang="zh-CN" altLang="zh-CN" sz="1800" dirty="0">
                <a:effectLst/>
                <a:latin typeface="Times New Roman" panose="02020603050405020304" pitchFamily="18" charset="0"/>
                <a:ea typeface="等线" panose="02010600030101010101" pitchFamily="2" charset="-122"/>
                <a:cs typeface="Times New Roman" panose="02020603050405020304" pitchFamily="18" charset="0"/>
              </a:rPr>
              <a:t>）切换服务器工作路径（对应命令</a:t>
            </a:r>
            <a:r>
              <a:rPr lang="en-US" altLang="zh-CN" sz="1800" dirty="0">
                <a:effectLst/>
                <a:latin typeface="Times New Roman" panose="02020603050405020304" pitchFamily="18" charset="0"/>
                <a:ea typeface="等线" panose="02010600030101010101" pitchFamily="2" charset="-122"/>
                <a:cs typeface="Times New Roman" panose="02020603050405020304" pitchFamily="18" charset="0"/>
              </a:rPr>
              <a:t>CWD</a:t>
            </a:r>
            <a:r>
              <a:rPr lang="zh-CN" altLang="zh-CN" sz="1800" dirty="0">
                <a:effectLst/>
                <a:latin typeface="Times New Roman" panose="02020603050405020304" pitchFamily="18" charset="0"/>
                <a:ea typeface="等线" panose="02010600030101010101" pitchFamily="2" charset="-122"/>
                <a:cs typeface="Times New Roman" panose="02020603050405020304" pitchFamily="18" charset="0"/>
              </a:rPr>
              <a:t>）</a:t>
            </a:r>
            <a:endParaRPr lang="zh-CN" altLang="zh-CN" sz="1800" dirty="0">
              <a:effectLst/>
              <a:latin typeface="等线" panose="02010600030101010101" pitchFamily="2" charset="-122"/>
              <a:ea typeface="等线" panose="02010600030101010101" pitchFamily="2" charset="-122"/>
              <a:cs typeface="Times New Roman" panose="02020603050405020304" pitchFamily="18" charset="0"/>
            </a:endParaRPr>
          </a:p>
          <a:p>
            <a:pPr indent="304800">
              <a:lnSpc>
                <a:spcPct val="150000"/>
              </a:lnSpc>
            </a:pPr>
            <a:r>
              <a:rPr lang="zh-CN" altLang="zh-CN" sz="1800" dirty="0">
                <a:effectLst/>
                <a:latin typeface="Times New Roman" panose="02020603050405020304" pitchFamily="18" charset="0"/>
                <a:ea typeface="等线" panose="02010600030101010101" pitchFamily="2" charset="-122"/>
                <a:cs typeface="Times New Roman" panose="02020603050405020304" pitchFamily="18" charset="0"/>
              </a:rPr>
              <a:t>（</a:t>
            </a:r>
            <a:r>
              <a:rPr lang="en-US" altLang="zh-CN" sz="1800" dirty="0">
                <a:effectLst/>
                <a:latin typeface="Times New Roman" panose="02020603050405020304" pitchFamily="18" charset="0"/>
                <a:ea typeface="等线" panose="02010600030101010101" pitchFamily="2" charset="-122"/>
                <a:cs typeface="Times New Roman" panose="02020603050405020304" pitchFamily="18" charset="0"/>
              </a:rPr>
              <a:t>10</a:t>
            </a:r>
            <a:r>
              <a:rPr lang="zh-CN" altLang="zh-CN" sz="1800" dirty="0">
                <a:effectLst/>
                <a:latin typeface="Times New Roman" panose="02020603050405020304" pitchFamily="18" charset="0"/>
                <a:ea typeface="等线" panose="02010600030101010101" pitchFamily="2" charset="-122"/>
                <a:cs typeface="Times New Roman" panose="02020603050405020304" pitchFamily="18" charset="0"/>
              </a:rPr>
              <a:t>）其他</a:t>
            </a:r>
            <a:endParaRPr lang="zh-CN" altLang="zh-CN" sz="1800" dirty="0">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641686041"/>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灯片编号占位符 18"/>
          <p:cNvSpPr>
            <a:spLocks noGrp="1"/>
          </p:cNvSpPr>
          <p:nvPr>
            <p:ph type="sldNum" sz="quarter" idx="10"/>
          </p:nvPr>
        </p:nvSpPr>
        <p:spPr/>
        <p:txBody>
          <a:bodyPr/>
          <a:lstStyle/>
          <a:p>
            <a:fld id="{023126B9-07AC-4BAF-B3D7-FAC1D3999DA4}" type="slidenum">
              <a:rPr lang="zh-CN" altLang="en-US" smtClean="0"/>
              <a:pPr/>
              <a:t>24</a:t>
            </a:fld>
            <a:endParaRPr lang="zh-CN" altLang="en-US" dirty="0"/>
          </a:p>
        </p:txBody>
      </p:sp>
      <p:sp>
        <p:nvSpPr>
          <p:cNvPr id="20" name="文本框 19"/>
          <p:cNvSpPr txBox="1"/>
          <p:nvPr/>
        </p:nvSpPr>
        <p:spPr>
          <a:xfrm>
            <a:off x="1594164" y="293956"/>
            <a:ext cx="6569324" cy="461665"/>
          </a:xfrm>
          <a:prstGeom prst="rect">
            <a:avLst/>
          </a:prstGeom>
          <a:noFill/>
        </p:spPr>
        <p:txBody>
          <a:bodyPr wrap="square" rtlCol="0">
            <a:spAutoFit/>
          </a:bodyPr>
          <a:lstStyle/>
          <a:p>
            <a:r>
              <a:rPr lang="zh-CN" altLang="en-US" sz="2400">
                <a:solidFill>
                  <a:schemeClr val="bg2">
                    <a:lumMod val="25000"/>
                  </a:schemeClr>
                </a:solidFill>
                <a:latin typeface="方正兰亭粗黑_GBK" panose="02000000000000000000" pitchFamily="2" charset="-122"/>
                <a:ea typeface="方正兰亭粗黑_GBK" panose="02000000000000000000" pitchFamily="2" charset="-122"/>
              </a:rPr>
              <a:t>测试用例</a:t>
            </a:r>
            <a:endParaRPr lang="zh-CN" altLang="en-US" sz="2400" dirty="0">
              <a:solidFill>
                <a:schemeClr val="bg2">
                  <a:lumMod val="25000"/>
                </a:schemeClr>
              </a:solidFill>
              <a:latin typeface="方正兰亭粗黑_GBK" panose="02000000000000000000" pitchFamily="2" charset="-122"/>
              <a:ea typeface="方正兰亭粗黑_GBK" panose="02000000000000000000" pitchFamily="2" charset="-122"/>
            </a:endParaRPr>
          </a:p>
        </p:txBody>
      </p:sp>
      <p:sp>
        <p:nvSpPr>
          <p:cNvPr id="21" name="任意多边形 20"/>
          <p:cNvSpPr/>
          <p:nvPr/>
        </p:nvSpPr>
        <p:spPr>
          <a:xfrm flipH="1">
            <a:off x="1341487" y="780336"/>
            <a:ext cx="2853178" cy="45719"/>
          </a:xfrm>
          <a:custGeom>
            <a:avLst/>
            <a:gdLst>
              <a:gd name="connsiteX0" fmla="*/ 7977051 w 7977051"/>
              <a:gd name="connsiteY0" fmla="*/ 0 h 31619"/>
              <a:gd name="connsiteX1" fmla="*/ 0 w 7977051"/>
              <a:gd name="connsiteY1" fmla="*/ 0 h 31619"/>
              <a:gd name="connsiteX2" fmla="*/ 0 w 7977051"/>
              <a:gd name="connsiteY2" fmla="*/ 31619 h 31619"/>
              <a:gd name="connsiteX3" fmla="*/ 7977051 w 7977051"/>
              <a:gd name="connsiteY3" fmla="*/ 31619 h 31619"/>
              <a:gd name="connsiteX4" fmla="*/ 7977051 w 7977051"/>
              <a:gd name="connsiteY4" fmla="*/ 15810 h 3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7051" h="31619">
                <a:moveTo>
                  <a:pt x="7977051" y="0"/>
                </a:moveTo>
                <a:lnTo>
                  <a:pt x="0" y="0"/>
                </a:lnTo>
                <a:lnTo>
                  <a:pt x="0" y="31619"/>
                </a:lnTo>
                <a:lnTo>
                  <a:pt x="7977051" y="31619"/>
                </a:lnTo>
                <a:lnTo>
                  <a:pt x="7977051" y="1581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endParaRPr>
          </a:p>
        </p:txBody>
      </p:sp>
      <p:pic>
        <p:nvPicPr>
          <p:cNvPr id="22" name="图片 2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4902" y="364144"/>
            <a:ext cx="812064" cy="812064"/>
          </a:xfrm>
          <a:prstGeom prst="rect">
            <a:avLst/>
          </a:prstGeom>
        </p:spPr>
      </p:pic>
      <p:graphicFrame>
        <p:nvGraphicFramePr>
          <p:cNvPr id="3" name="表格 2">
            <a:extLst>
              <a:ext uri="{FF2B5EF4-FFF2-40B4-BE49-F238E27FC236}">
                <a16:creationId xmlns:a16="http://schemas.microsoft.com/office/drawing/2014/main" id="{9104789F-56A3-4706-939B-ACA968A7B3BE}"/>
              </a:ext>
            </a:extLst>
          </p:cNvPr>
          <p:cNvGraphicFramePr>
            <a:graphicFrameLocks noGrp="1"/>
          </p:cNvGraphicFramePr>
          <p:nvPr>
            <p:extLst>
              <p:ext uri="{D42A27DB-BD31-4B8C-83A1-F6EECF244321}">
                <p14:modId xmlns:p14="http://schemas.microsoft.com/office/powerpoint/2010/main" val="920500918"/>
              </p:ext>
            </p:extLst>
          </p:nvPr>
        </p:nvGraphicFramePr>
        <p:xfrm>
          <a:off x="1287887" y="946597"/>
          <a:ext cx="10549211" cy="5808435"/>
        </p:xfrm>
        <a:graphic>
          <a:graphicData uri="http://schemas.openxmlformats.org/drawingml/2006/table">
            <a:tbl>
              <a:tblPr firstRow="1" firstCol="1" bandRow="1">
                <a:tableStyleId>{5C22544A-7EE6-4342-B048-85BDC9FD1C3A}</a:tableStyleId>
              </a:tblPr>
              <a:tblGrid>
                <a:gridCol w="2644933">
                  <a:extLst>
                    <a:ext uri="{9D8B030D-6E8A-4147-A177-3AD203B41FA5}">
                      <a16:colId xmlns:a16="http://schemas.microsoft.com/office/drawing/2014/main" val="4155633824"/>
                    </a:ext>
                  </a:extLst>
                </a:gridCol>
                <a:gridCol w="7904278">
                  <a:extLst>
                    <a:ext uri="{9D8B030D-6E8A-4147-A177-3AD203B41FA5}">
                      <a16:colId xmlns:a16="http://schemas.microsoft.com/office/drawing/2014/main" val="1777435436"/>
                    </a:ext>
                  </a:extLst>
                </a:gridCol>
              </a:tblGrid>
              <a:tr h="706744">
                <a:tc>
                  <a:txBody>
                    <a:bodyPr/>
                    <a:lstStyle/>
                    <a:p>
                      <a:pPr algn="ctr"/>
                      <a:r>
                        <a:rPr lang="zh-CN" sz="1800" kern="100">
                          <a:effectLst/>
                        </a:rPr>
                        <a:t>测试用例编号</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en-US" sz="1800" kern="100">
                          <a:effectLst/>
                        </a:rPr>
                        <a:t>02</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731057460"/>
                  </a:ext>
                </a:extLst>
              </a:tr>
              <a:tr h="706744">
                <a:tc>
                  <a:txBody>
                    <a:bodyPr/>
                    <a:lstStyle/>
                    <a:p>
                      <a:pPr algn="ctr"/>
                      <a:r>
                        <a:rPr lang="zh-CN" sz="1800" kern="100">
                          <a:effectLst/>
                        </a:rPr>
                        <a:t>测试内容</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zh-CN" sz="1800" kern="100">
                          <a:effectLst/>
                        </a:rPr>
                        <a:t>登录</a:t>
                      </a:r>
                      <a:r>
                        <a:rPr lang="en-US" sz="1800" kern="100">
                          <a:effectLst/>
                        </a:rPr>
                        <a:t>—</a:t>
                      </a:r>
                      <a:r>
                        <a:rPr lang="zh-CN" sz="1800" kern="100">
                          <a:effectLst/>
                        </a:rPr>
                        <a:t>主动模式</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34575234"/>
                  </a:ext>
                </a:extLst>
              </a:tr>
              <a:tr h="706744">
                <a:tc>
                  <a:txBody>
                    <a:bodyPr/>
                    <a:lstStyle/>
                    <a:p>
                      <a:pPr algn="ctr"/>
                      <a:r>
                        <a:rPr lang="zh-CN" sz="1800" kern="100">
                          <a:effectLst/>
                        </a:rPr>
                        <a:t>预置条件</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zh-CN" sz="1800" kern="100">
                          <a:effectLst/>
                        </a:rPr>
                        <a:t>运行</a:t>
                      </a:r>
                      <a:r>
                        <a:rPr lang="en-US" sz="1800" kern="100">
                          <a:effectLst/>
                        </a:rPr>
                        <a:t>FtpServer.java</a:t>
                      </a:r>
                      <a:r>
                        <a:rPr lang="zh-CN" sz="1800" kern="100">
                          <a:effectLst/>
                        </a:rPr>
                        <a:t>和</a:t>
                      </a:r>
                      <a:r>
                        <a:rPr lang="en-US" sz="1800" kern="100">
                          <a:effectLst/>
                        </a:rPr>
                        <a:t>MainGUI.java</a:t>
                      </a:r>
                      <a:r>
                        <a:rPr lang="zh-CN" sz="1800" kern="100">
                          <a:effectLst/>
                        </a:rPr>
                        <a:t>，弹出客户端窗口</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987926621"/>
                  </a:ext>
                </a:extLst>
              </a:tr>
              <a:tr h="861227">
                <a:tc>
                  <a:txBody>
                    <a:bodyPr/>
                    <a:lstStyle/>
                    <a:p>
                      <a:pPr algn="ctr"/>
                      <a:r>
                        <a:rPr lang="zh-CN" sz="1800" kern="100">
                          <a:effectLst/>
                        </a:rPr>
                        <a:t>操作步骤</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zh-CN" sz="1800" kern="100">
                          <a:effectLst/>
                        </a:rPr>
                        <a:t>填写以下信息：服务器：</a:t>
                      </a:r>
                      <a:r>
                        <a:rPr lang="en-US" sz="1800" kern="100">
                          <a:effectLst/>
                        </a:rPr>
                        <a:t>127.0.0.1</a:t>
                      </a:r>
                      <a:r>
                        <a:rPr lang="zh-CN" sz="1800" kern="100">
                          <a:effectLst/>
                        </a:rPr>
                        <a:t>；用户名：</a:t>
                      </a:r>
                      <a:r>
                        <a:rPr lang="en-US" sz="1800" kern="100">
                          <a:effectLst/>
                        </a:rPr>
                        <a:t>stu1</a:t>
                      </a:r>
                      <a:r>
                        <a:rPr lang="zh-CN" sz="1800" kern="100">
                          <a:effectLst/>
                        </a:rPr>
                        <a:t>；密码：</a:t>
                      </a:r>
                      <a:r>
                        <a:rPr lang="en-US" sz="1800" kern="100">
                          <a:effectLst/>
                        </a:rPr>
                        <a:t>000000</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684059626"/>
                  </a:ext>
                </a:extLst>
              </a:tr>
              <a:tr h="706744">
                <a:tc>
                  <a:txBody>
                    <a:bodyPr/>
                    <a:lstStyle/>
                    <a:p>
                      <a:pPr algn="ctr"/>
                      <a:r>
                        <a:rPr lang="zh-CN" sz="1800" kern="100">
                          <a:effectLst/>
                        </a:rPr>
                        <a:t>预期结果</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zh-CN" sz="1800" kern="100">
                          <a:effectLst/>
                        </a:rPr>
                        <a:t>客户端登录成功；服务端打印登录信息和文件列表</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335487275"/>
                  </a:ext>
                </a:extLst>
              </a:tr>
              <a:tr h="706744">
                <a:tc>
                  <a:txBody>
                    <a:bodyPr/>
                    <a:lstStyle/>
                    <a:p>
                      <a:pPr algn="ctr"/>
                      <a:r>
                        <a:rPr lang="zh-CN" sz="1800" kern="100">
                          <a:effectLst/>
                        </a:rPr>
                        <a:t>实际客户端结果</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endParaRPr lang="en-US" sz="1800" kern="100">
                        <a:solidFill>
                          <a:srgbClr val="000000"/>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818162659"/>
                  </a:ext>
                </a:extLst>
              </a:tr>
              <a:tr h="706744">
                <a:tc>
                  <a:txBody>
                    <a:bodyPr/>
                    <a:lstStyle/>
                    <a:p>
                      <a:pPr algn="ctr"/>
                      <a:r>
                        <a:rPr lang="zh-CN" sz="1800" kern="100">
                          <a:effectLst/>
                        </a:rPr>
                        <a:t>实际服务端结果</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endParaRPr lang="en-US"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468917630"/>
                  </a:ext>
                </a:extLst>
              </a:tr>
              <a:tr h="706744">
                <a:tc>
                  <a:txBody>
                    <a:bodyPr/>
                    <a:lstStyle/>
                    <a:p>
                      <a:pPr algn="ctr"/>
                      <a:r>
                        <a:rPr lang="zh-CN" sz="1800" kern="100">
                          <a:effectLst/>
                        </a:rPr>
                        <a:t>是否通过</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zh-CN" sz="1800" kern="100">
                          <a:effectLst/>
                        </a:rPr>
                        <a:t>是</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417661237"/>
                  </a:ext>
                </a:extLst>
              </a:tr>
            </a:tbl>
          </a:graphicData>
        </a:graphic>
      </p:graphicFrame>
      <p:pic>
        <p:nvPicPr>
          <p:cNvPr id="2053" name="图片 25">
            <a:extLst>
              <a:ext uri="{FF2B5EF4-FFF2-40B4-BE49-F238E27FC236}">
                <a16:creationId xmlns:a16="http://schemas.microsoft.com/office/drawing/2014/main" id="{75DF6F75-31F1-48D7-8E5A-DF913F2F0BF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27037" y="2370843"/>
            <a:ext cx="5231741" cy="2343821"/>
          </a:xfrm>
          <a:prstGeom prst="rect">
            <a:avLst/>
          </a:prstGeom>
          <a:noFill/>
          <a:extLst>
            <a:ext uri="{909E8E84-426E-40DD-AFC4-6F175D3DCCD1}">
              <a14:hiddenFill xmlns:a14="http://schemas.microsoft.com/office/drawing/2010/main">
                <a:solidFill>
                  <a:srgbClr val="FFFFFF"/>
                </a:solidFill>
              </a14:hiddenFill>
            </a:ext>
          </a:extLst>
        </p:spPr>
      </p:pic>
      <p:pic>
        <p:nvPicPr>
          <p:cNvPr id="4" name="图片 3">
            <a:extLst>
              <a:ext uri="{FF2B5EF4-FFF2-40B4-BE49-F238E27FC236}">
                <a16:creationId xmlns:a16="http://schemas.microsoft.com/office/drawing/2014/main" id="{E7B9180F-1153-4FC4-A890-2C83A985B404}"/>
              </a:ext>
            </a:extLst>
          </p:cNvPr>
          <p:cNvPicPr>
            <a:picLocks noChangeAspect="1"/>
          </p:cNvPicPr>
          <p:nvPr/>
        </p:nvPicPr>
        <p:blipFill>
          <a:blip r:embed="rId4"/>
          <a:stretch>
            <a:fillRect/>
          </a:stretch>
        </p:blipFill>
        <p:spPr>
          <a:xfrm>
            <a:off x="4630801" y="2370843"/>
            <a:ext cx="5355127" cy="3103010"/>
          </a:xfrm>
          <a:prstGeom prst="rect">
            <a:avLst/>
          </a:prstGeom>
        </p:spPr>
      </p:pic>
      <p:pic>
        <p:nvPicPr>
          <p:cNvPr id="2050" name="图片 33">
            <a:extLst>
              <a:ext uri="{FF2B5EF4-FFF2-40B4-BE49-F238E27FC236}">
                <a16:creationId xmlns:a16="http://schemas.microsoft.com/office/drawing/2014/main" id="{EA5195CB-84D4-47CF-84BF-8F33F88F25D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31084" y="4408714"/>
            <a:ext cx="4026935" cy="23463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9464988"/>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053"/>
                                        </p:tgtEl>
                                        <p:attrNameLst>
                                          <p:attrName>style.visibility</p:attrName>
                                        </p:attrNameLst>
                                      </p:cBhvr>
                                      <p:to>
                                        <p:strVal val="visible"/>
                                      </p:to>
                                    </p:set>
                                    <p:anim calcmode="lin" valueType="num">
                                      <p:cBhvr additive="base">
                                        <p:cTn id="7" dur="500" fill="hold"/>
                                        <p:tgtEl>
                                          <p:spTgt spid="2053"/>
                                        </p:tgtEl>
                                        <p:attrNameLst>
                                          <p:attrName>ppt_x</p:attrName>
                                        </p:attrNameLst>
                                      </p:cBhvr>
                                      <p:tavLst>
                                        <p:tav tm="0">
                                          <p:val>
                                            <p:strVal val="#ppt_x"/>
                                          </p:val>
                                        </p:tav>
                                        <p:tav tm="100000">
                                          <p:val>
                                            <p:strVal val="#ppt_x"/>
                                          </p:val>
                                        </p:tav>
                                      </p:tavLst>
                                    </p:anim>
                                    <p:anim calcmode="lin" valueType="num">
                                      <p:cBhvr additive="base">
                                        <p:cTn id="8" dur="500" fill="hold"/>
                                        <p:tgtEl>
                                          <p:spTgt spid="205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2050"/>
                                        </p:tgtEl>
                                        <p:attrNameLst>
                                          <p:attrName>style.visibility</p:attrName>
                                        </p:attrNameLst>
                                      </p:cBhvr>
                                      <p:to>
                                        <p:strVal val="visible"/>
                                      </p:to>
                                    </p:set>
                                    <p:animEffect transition="in" filter="fade">
                                      <p:cBhvr>
                                        <p:cTn id="19" dur="1000"/>
                                        <p:tgtEl>
                                          <p:spTgt spid="2050"/>
                                        </p:tgtEl>
                                      </p:cBhvr>
                                    </p:animEffect>
                                    <p:anim calcmode="lin" valueType="num">
                                      <p:cBhvr>
                                        <p:cTn id="20" dur="1000" fill="hold"/>
                                        <p:tgtEl>
                                          <p:spTgt spid="2050"/>
                                        </p:tgtEl>
                                        <p:attrNameLst>
                                          <p:attrName>ppt_x</p:attrName>
                                        </p:attrNameLst>
                                      </p:cBhvr>
                                      <p:tavLst>
                                        <p:tav tm="0">
                                          <p:val>
                                            <p:strVal val="#ppt_x"/>
                                          </p:val>
                                        </p:tav>
                                        <p:tav tm="100000">
                                          <p:val>
                                            <p:strVal val="#ppt_x"/>
                                          </p:val>
                                        </p:tav>
                                      </p:tavLst>
                                    </p:anim>
                                    <p:anim calcmode="lin" valueType="num">
                                      <p:cBhvr>
                                        <p:cTn id="21" dur="1000" fill="hold"/>
                                        <p:tgtEl>
                                          <p:spTgt spid="205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灯片编号占位符 18"/>
          <p:cNvSpPr>
            <a:spLocks noGrp="1"/>
          </p:cNvSpPr>
          <p:nvPr>
            <p:ph type="sldNum" sz="quarter" idx="10"/>
          </p:nvPr>
        </p:nvSpPr>
        <p:spPr/>
        <p:txBody>
          <a:bodyPr/>
          <a:lstStyle/>
          <a:p>
            <a:fld id="{023126B9-07AC-4BAF-B3D7-FAC1D3999DA4}" type="slidenum">
              <a:rPr lang="zh-CN" altLang="en-US" smtClean="0"/>
              <a:pPr/>
              <a:t>25</a:t>
            </a:fld>
            <a:endParaRPr lang="zh-CN" altLang="en-US" dirty="0"/>
          </a:p>
        </p:txBody>
      </p:sp>
      <p:sp>
        <p:nvSpPr>
          <p:cNvPr id="20" name="文本框 19"/>
          <p:cNvSpPr txBox="1"/>
          <p:nvPr/>
        </p:nvSpPr>
        <p:spPr>
          <a:xfrm>
            <a:off x="1703635" y="308511"/>
            <a:ext cx="6569324" cy="461665"/>
          </a:xfrm>
          <a:prstGeom prst="rect">
            <a:avLst/>
          </a:prstGeom>
          <a:noFill/>
        </p:spPr>
        <p:txBody>
          <a:bodyPr wrap="square" rtlCol="0">
            <a:spAutoFit/>
          </a:bodyPr>
          <a:lstStyle/>
          <a:p>
            <a:r>
              <a:rPr lang="zh-CN" altLang="en-US" sz="2400">
                <a:solidFill>
                  <a:schemeClr val="bg2">
                    <a:lumMod val="25000"/>
                  </a:schemeClr>
                </a:solidFill>
                <a:latin typeface="方正兰亭粗黑_GBK" panose="02000000000000000000" pitchFamily="2" charset="-122"/>
                <a:ea typeface="方正兰亭粗黑_GBK" panose="02000000000000000000" pitchFamily="2" charset="-122"/>
              </a:rPr>
              <a:t>测试用例</a:t>
            </a:r>
            <a:endParaRPr lang="zh-CN" altLang="en-US" sz="2400" dirty="0">
              <a:solidFill>
                <a:schemeClr val="bg2">
                  <a:lumMod val="25000"/>
                </a:schemeClr>
              </a:solidFill>
              <a:latin typeface="方正兰亭粗黑_GBK" panose="02000000000000000000" pitchFamily="2" charset="-122"/>
              <a:ea typeface="方正兰亭粗黑_GBK" panose="02000000000000000000" pitchFamily="2" charset="-122"/>
            </a:endParaRPr>
          </a:p>
        </p:txBody>
      </p:sp>
      <p:sp>
        <p:nvSpPr>
          <p:cNvPr id="21" name="任意多边形 20"/>
          <p:cNvSpPr/>
          <p:nvPr/>
        </p:nvSpPr>
        <p:spPr>
          <a:xfrm flipH="1">
            <a:off x="1341487" y="780336"/>
            <a:ext cx="2853178" cy="45719"/>
          </a:xfrm>
          <a:custGeom>
            <a:avLst/>
            <a:gdLst>
              <a:gd name="connsiteX0" fmla="*/ 7977051 w 7977051"/>
              <a:gd name="connsiteY0" fmla="*/ 0 h 31619"/>
              <a:gd name="connsiteX1" fmla="*/ 0 w 7977051"/>
              <a:gd name="connsiteY1" fmla="*/ 0 h 31619"/>
              <a:gd name="connsiteX2" fmla="*/ 0 w 7977051"/>
              <a:gd name="connsiteY2" fmla="*/ 31619 h 31619"/>
              <a:gd name="connsiteX3" fmla="*/ 7977051 w 7977051"/>
              <a:gd name="connsiteY3" fmla="*/ 31619 h 31619"/>
              <a:gd name="connsiteX4" fmla="*/ 7977051 w 7977051"/>
              <a:gd name="connsiteY4" fmla="*/ 15810 h 3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7051" h="31619">
                <a:moveTo>
                  <a:pt x="7977051" y="0"/>
                </a:moveTo>
                <a:lnTo>
                  <a:pt x="0" y="0"/>
                </a:lnTo>
                <a:lnTo>
                  <a:pt x="0" y="31619"/>
                </a:lnTo>
                <a:lnTo>
                  <a:pt x="7977051" y="31619"/>
                </a:lnTo>
                <a:lnTo>
                  <a:pt x="7977051" y="1581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endParaRPr>
          </a:p>
        </p:txBody>
      </p:sp>
      <p:pic>
        <p:nvPicPr>
          <p:cNvPr id="22" name="图片 2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4902" y="364144"/>
            <a:ext cx="812064" cy="812064"/>
          </a:xfrm>
          <a:prstGeom prst="rect">
            <a:avLst/>
          </a:prstGeom>
        </p:spPr>
      </p:pic>
      <p:graphicFrame>
        <p:nvGraphicFramePr>
          <p:cNvPr id="3" name="表格 2">
            <a:extLst>
              <a:ext uri="{FF2B5EF4-FFF2-40B4-BE49-F238E27FC236}">
                <a16:creationId xmlns:a16="http://schemas.microsoft.com/office/drawing/2014/main" id="{BE96D56B-61AE-4A6E-90BD-159011B970E4}"/>
              </a:ext>
            </a:extLst>
          </p:cNvPr>
          <p:cNvGraphicFramePr>
            <a:graphicFrameLocks noGrp="1"/>
          </p:cNvGraphicFramePr>
          <p:nvPr>
            <p:extLst>
              <p:ext uri="{D42A27DB-BD31-4B8C-83A1-F6EECF244321}">
                <p14:modId xmlns:p14="http://schemas.microsoft.com/office/powerpoint/2010/main" val="2339117907"/>
              </p:ext>
            </p:extLst>
          </p:nvPr>
        </p:nvGraphicFramePr>
        <p:xfrm>
          <a:off x="972355" y="972355"/>
          <a:ext cx="11120907" cy="5780555"/>
        </p:xfrm>
        <a:graphic>
          <a:graphicData uri="http://schemas.openxmlformats.org/drawingml/2006/table">
            <a:tbl>
              <a:tblPr firstRow="1" firstCol="1" bandRow="1">
                <a:tableStyleId>{5C22544A-7EE6-4342-B048-85BDC9FD1C3A}</a:tableStyleId>
              </a:tblPr>
              <a:tblGrid>
                <a:gridCol w="2134098">
                  <a:extLst>
                    <a:ext uri="{9D8B030D-6E8A-4147-A177-3AD203B41FA5}">
                      <a16:colId xmlns:a16="http://schemas.microsoft.com/office/drawing/2014/main" val="3222392294"/>
                    </a:ext>
                  </a:extLst>
                </a:gridCol>
                <a:gridCol w="8986809">
                  <a:extLst>
                    <a:ext uri="{9D8B030D-6E8A-4147-A177-3AD203B41FA5}">
                      <a16:colId xmlns:a16="http://schemas.microsoft.com/office/drawing/2014/main" val="4262067625"/>
                    </a:ext>
                  </a:extLst>
                </a:gridCol>
              </a:tblGrid>
              <a:tr h="664288">
                <a:tc>
                  <a:txBody>
                    <a:bodyPr/>
                    <a:lstStyle/>
                    <a:p>
                      <a:pPr algn="ctr"/>
                      <a:r>
                        <a:rPr lang="zh-CN" sz="2000" kern="100">
                          <a:effectLst/>
                        </a:rPr>
                        <a:t>测试用例编号</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en-US" sz="2000" kern="100">
                          <a:effectLst/>
                        </a:rPr>
                        <a:t>06</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776865207"/>
                  </a:ext>
                </a:extLst>
              </a:tr>
              <a:tr h="644832">
                <a:tc>
                  <a:txBody>
                    <a:bodyPr/>
                    <a:lstStyle/>
                    <a:p>
                      <a:pPr algn="ctr"/>
                      <a:r>
                        <a:rPr lang="zh-CN" sz="2000" kern="100">
                          <a:effectLst/>
                        </a:rPr>
                        <a:t>测试内容</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304800">
                        <a:lnSpc>
                          <a:spcPct val="150000"/>
                        </a:lnSpc>
                      </a:pPr>
                      <a:r>
                        <a:rPr lang="zh-CN" sz="2000" kern="100">
                          <a:effectLst/>
                        </a:rPr>
                        <a:t>刷新功能（查询本地路径和远程路径中的当前文件信息）</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151292692"/>
                  </a:ext>
                </a:extLst>
              </a:tr>
              <a:tr h="484632">
                <a:tc>
                  <a:txBody>
                    <a:bodyPr/>
                    <a:lstStyle/>
                    <a:p>
                      <a:pPr algn="ctr"/>
                      <a:r>
                        <a:rPr lang="zh-CN" sz="2000" kern="100">
                          <a:effectLst/>
                        </a:rPr>
                        <a:t>预置条件</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zh-CN" sz="2000" kern="100">
                          <a:effectLst/>
                        </a:rPr>
                        <a:t>本地路径和远程路径中</a:t>
                      </a:r>
                      <a:r>
                        <a:rPr lang="zh-CN" altLang="zh-CN" sz="2000" kern="100">
                          <a:effectLst/>
                        </a:rPr>
                        <a:t>删除</a:t>
                      </a:r>
                      <a:r>
                        <a:rPr lang="zh-CN" altLang="en-US" sz="2000" kern="100">
                          <a:effectLst/>
                        </a:rPr>
                        <a:t>或</a:t>
                      </a:r>
                      <a:r>
                        <a:rPr lang="zh-CN" sz="2000" kern="100">
                          <a:effectLst/>
                        </a:rPr>
                        <a:t>添加</a:t>
                      </a:r>
                      <a:r>
                        <a:rPr lang="zh-CN" altLang="zh-CN" sz="2000" kern="100">
                          <a:effectLst/>
                        </a:rPr>
                        <a:t>新文件</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749640661"/>
                  </a:ext>
                </a:extLst>
              </a:tr>
              <a:tr h="484632">
                <a:tc>
                  <a:txBody>
                    <a:bodyPr/>
                    <a:lstStyle/>
                    <a:p>
                      <a:pPr algn="ctr"/>
                      <a:r>
                        <a:rPr lang="zh-CN" sz="2000" kern="100">
                          <a:effectLst/>
                        </a:rPr>
                        <a:t>操作步骤</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zh-CN" sz="2000" kern="100">
                          <a:effectLst/>
                        </a:rPr>
                        <a:t>点击“刷新”按钮</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19651247"/>
                  </a:ext>
                </a:extLst>
              </a:tr>
              <a:tr h="645400">
                <a:tc>
                  <a:txBody>
                    <a:bodyPr/>
                    <a:lstStyle/>
                    <a:p>
                      <a:pPr algn="ctr"/>
                      <a:r>
                        <a:rPr lang="zh-CN" sz="2000" kern="100">
                          <a:effectLst/>
                        </a:rPr>
                        <a:t>预期结果</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zh-CN" sz="2000" kern="100">
                          <a:effectLst/>
                        </a:rPr>
                        <a:t>客户端界面中显示更新后的本地文件列表：服务端打印当前文件列表</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049784534"/>
                  </a:ext>
                </a:extLst>
              </a:tr>
              <a:tr h="1855304">
                <a:tc>
                  <a:txBody>
                    <a:bodyPr/>
                    <a:lstStyle/>
                    <a:p>
                      <a:pPr algn="ctr"/>
                      <a:r>
                        <a:rPr lang="zh-CN" sz="2000" kern="100">
                          <a:effectLst/>
                        </a:rPr>
                        <a:t>实际客户端结果</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endParaRPr lang="en-US" sz="2000" kern="100">
                        <a:solidFill>
                          <a:srgbClr val="000000"/>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322292373"/>
                  </a:ext>
                </a:extLst>
              </a:tr>
              <a:tr h="516835">
                <a:tc>
                  <a:txBody>
                    <a:bodyPr/>
                    <a:lstStyle/>
                    <a:p>
                      <a:pPr algn="ctr"/>
                      <a:r>
                        <a:rPr lang="zh-CN" sz="2000" kern="100">
                          <a:effectLst/>
                        </a:rPr>
                        <a:t>实际服务端结果</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zh-CN" sz="2000" kern="100">
                          <a:effectLst/>
                        </a:rPr>
                        <a:t>打印：</a:t>
                      </a:r>
                      <a:r>
                        <a:rPr lang="en-US" sz="2000" kern="100">
                          <a:effectLst/>
                        </a:rPr>
                        <a:t>LIST</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437666156"/>
                  </a:ext>
                </a:extLst>
              </a:tr>
              <a:tr h="484632">
                <a:tc>
                  <a:txBody>
                    <a:bodyPr/>
                    <a:lstStyle/>
                    <a:p>
                      <a:pPr algn="ctr"/>
                      <a:r>
                        <a:rPr lang="zh-CN" sz="2000" kern="100">
                          <a:effectLst/>
                        </a:rPr>
                        <a:t>是否通过</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zh-CN" sz="2000" kern="100">
                          <a:effectLst/>
                        </a:rPr>
                        <a:t>是</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012207825"/>
                  </a:ext>
                </a:extLst>
              </a:tr>
            </a:tbl>
          </a:graphicData>
        </a:graphic>
      </p:graphicFrame>
      <p:pic>
        <p:nvPicPr>
          <p:cNvPr id="4" name="图片 3">
            <a:extLst>
              <a:ext uri="{FF2B5EF4-FFF2-40B4-BE49-F238E27FC236}">
                <a16:creationId xmlns:a16="http://schemas.microsoft.com/office/drawing/2014/main" id="{1A510761-D3BC-4E7B-A5F1-EA2D94F70AF5}"/>
              </a:ext>
            </a:extLst>
          </p:cNvPr>
          <p:cNvPicPr>
            <a:picLocks noChangeAspect="1"/>
          </p:cNvPicPr>
          <p:nvPr/>
        </p:nvPicPr>
        <p:blipFill>
          <a:blip r:embed="rId3"/>
          <a:stretch>
            <a:fillRect/>
          </a:stretch>
        </p:blipFill>
        <p:spPr>
          <a:xfrm>
            <a:off x="4689122" y="3618435"/>
            <a:ext cx="5350894" cy="2209784"/>
          </a:xfrm>
          <a:prstGeom prst="rect">
            <a:avLst/>
          </a:prstGeom>
        </p:spPr>
      </p:pic>
    </p:spTree>
    <p:extLst>
      <p:ext uri="{BB962C8B-B14F-4D97-AF65-F5344CB8AC3E}">
        <p14:creationId xmlns:p14="http://schemas.microsoft.com/office/powerpoint/2010/main" val="4266849369"/>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灯片编号占位符 18"/>
          <p:cNvSpPr>
            <a:spLocks noGrp="1"/>
          </p:cNvSpPr>
          <p:nvPr>
            <p:ph type="sldNum" sz="quarter" idx="10"/>
          </p:nvPr>
        </p:nvSpPr>
        <p:spPr/>
        <p:txBody>
          <a:bodyPr/>
          <a:lstStyle/>
          <a:p>
            <a:fld id="{023126B9-07AC-4BAF-B3D7-FAC1D3999DA4}" type="slidenum">
              <a:rPr lang="zh-CN" altLang="en-US" smtClean="0"/>
              <a:pPr/>
              <a:t>26</a:t>
            </a:fld>
            <a:endParaRPr lang="zh-CN" altLang="en-US" dirty="0"/>
          </a:p>
        </p:txBody>
      </p:sp>
      <p:sp>
        <p:nvSpPr>
          <p:cNvPr id="20" name="文本框 19"/>
          <p:cNvSpPr txBox="1"/>
          <p:nvPr/>
        </p:nvSpPr>
        <p:spPr>
          <a:xfrm>
            <a:off x="1703635" y="308511"/>
            <a:ext cx="6569324" cy="461665"/>
          </a:xfrm>
          <a:prstGeom prst="rect">
            <a:avLst/>
          </a:prstGeom>
          <a:noFill/>
        </p:spPr>
        <p:txBody>
          <a:bodyPr wrap="square" rtlCol="0">
            <a:spAutoFit/>
          </a:bodyPr>
          <a:lstStyle/>
          <a:p>
            <a:r>
              <a:rPr lang="zh-CN" altLang="en-US" sz="2400">
                <a:solidFill>
                  <a:schemeClr val="bg2">
                    <a:lumMod val="25000"/>
                  </a:schemeClr>
                </a:solidFill>
                <a:latin typeface="方正兰亭粗黑_GBK" panose="02000000000000000000" pitchFamily="2" charset="-122"/>
                <a:ea typeface="方正兰亭粗黑_GBK" panose="02000000000000000000" pitchFamily="2" charset="-122"/>
              </a:rPr>
              <a:t>测试用例</a:t>
            </a:r>
            <a:endParaRPr lang="zh-CN" altLang="en-US" sz="2400" dirty="0">
              <a:solidFill>
                <a:schemeClr val="bg2">
                  <a:lumMod val="25000"/>
                </a:schemeClr>
              </a:solidFill>
              <a:latin typeface="方正兰亭粗黑_GBK" panose="02000000000000000000" pitchFamily="2" charset="-122"/>
              <a:ea typeface="方正兰亭粗黑_GBK" panose="02000000000000000000" pitchFamily="2" charset="-122"/>
            </a:endParaRPr>
          </a:p>
        </p:txBody>
      </p:sp>
      <p:sp>
        <p:nvSpPr>
          <p:cNvPr id="21" name="任意多边形 20"/>
          <p:cNvSpPr/>
          <p:nvPr/>
        </p:nvSpPr>
        <p:spPr>
          <a:xfrm flipH="1">
            <a:off x="1341487" y="780336"/>
            <a:ext cx="2853178" cy="45719"/>
          </a:xfrm>
          <a:custGeom>
            <a:avLst/>
            <a:gdLst>
              <a:gd name="connsiteX0" fmla="*/ 7977051 w 7977051"/>
              <a:gd name="connsiteY0" fmla="*/ 0 h 31619"/>
              <a:gd name="connsiteX1" fmla="*/ 0 w 7977051"/>
              <a:gd name="connsiteY1" fmla="*/ 0 h 31619"/>
              <a:gd name="connsiteX2" fmla="*/ 0 w 7977051"/>
              <a:gd name="connsiteY2" fmla="*/ 31619 h 31619"/>
              <a:gd name="connsiteX3" fmla="*/ 7977051 w 7977051"/>
              <a:gd name="connsiteY3" fmla="*/ 31619 h 31619"/>
              <a:gd name="connsiteX4" fmla="*/ 7977051 w 7977051"/>
              <a:gd name="connsiteY4" fmla="*/ 15810 h 3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7051" h="31619">
                <a:moveTo>
                  <a:pt x="7977051" y="0"/>
                </a:moveTo>
                <a:lnTo>
                  <a:pt x="0" y="0"/>
                </a:lnTo>
                <a:lnTo>
                  <a:pt x="0" y="31619"/>
                </a:lnTo>
                <a:lnTo>
                  <a:pt x="7977051" y="31619"/>
                </a:lnTo>
                <a:lnTo>
                  <a:pt x="7977051" y="1581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endParaRPr>
          </a:p>
        </p:txBody>
      </p:sp>
      <p:pic>
        <p:nvPicPr>
          <p:cNvPr id="22" name="图片 2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4902" y="364144"/>
            <a:ext cx="812064" cy="812064"/>
          </a:xfrm>
          <a:prstGeom prst="rect">
            <a:avLst/>
          </a:prstGeom>
        </p:spPr>
      </p:pic>
      <p:graphicFrame>
        <p:nvGraphicFramePr>
          <p:cNvPr id="2" name="表格 1">
            <a:extLst>
              <a:ext uri="{FF2B5EF4-FFF2-40B4-BE49-F238E27FC236}">
                <a16:creationId xmlns:a16="http://schemas.microsoft.com/office/drawing/2014/main" id="{5F0154B2-0D50-4475-A1D3-FA1B6203512F}"/>
              </a:ext>
            </a:extLst>
          </p:cNvPr>
          <p:cNvGraphicFramePr>
            <a:graphicFrameLocks noGrp="1"/>
          </p:cNvGraphicFramePr>
          <p:nvPr>
            <p:extLst>
              <p:ext uri="{D42A27DB-BD31-4B8C-83A1-F6EECF244321}">
                <p14:modId xmlns:p14="http://schemas.microsoft.com/office/powerpoint/2010/main" val="3269798838"/>
              </p:ext>
            </p:extLst>
          </p:nvPr>
        </p:nvGraphicFramePr>
        <p:xfrm>
          <a:off x="160986" y="1076029"/>
          <a:ext cx="11436439" cy="5711138"/>
        </p:xfrm>
        <a:graphic>
          <a:graphicData uri="http://schemas.openxmlformats.org/drawingml/2006/table">
            <a:tbl>
              <a:tblPr firstRow="1" firstCol="1" bandRow="1">
                <a:tableStyleId>{5C22544A-7EE6-4342-B048-85BDC9FD1C3A}</a:tableStyleId>
              </a:tblPr>
              <a:tblGrid>
                <a:gridCol w="2446986">
                  <a:extLst>
                    <a:ext uri="{9D8B030D-6E8A-4147-A177-3AD203B41FA5}">
                      <a16:colId xmlns:a16="http://schemas.microsoft.com/office/drawing/2014/main" val="4173809553"/>
                    </a:ext>
                  </a:extLst>
                </a:gridCol>
                <a:gridCol w="8989453">
                  <a:extLst>
                    <a:ext uri="{9D8B030D-6E8A-4147-A177-3AD203B41FA5}">
                      <a16:colId xmlns:a16="http://schemas.microsoft.com/office/drawing/2014/main" val="2073412767"/>
                    </a:ext>
                  </a:extLst>
                </a:gridCol>
              </a:tblGrid>
              <a:tr h="634571">
                <a:tc>
                  <a:txBody>
                    <a:bodyPr/>
                    <a:lstStyle/>
                    <a:p>
                      <a:pPr algn="ctr"/>
                      <a:r>
                        <a:rPr lang="zh-CN" sz="2000" kern="100">
                          <a:effectLst/>
                        </a:rPr>
                        <a:t>测试用例编号</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en-US" sz="2000" kern="100">
                          <a:effectLst/>
                        </a:rPr>
                        <a:t>09</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585282364"/>
                  </a:ext>
                </a:extLst>
              </a:tr>
              <a:tr h="634571">
                <a:tc>
                  <a:txBody>
                    <a:bodyPr/>
                    <a:lstStyle/>
                    <a:p>
                      <a:pPr algn="ctr"/>
                      <a:r>
                        <a:rPr lang="zh-CN" sz="2000" kern="100">
                          <a:effectLst/>
                        </a:rPr>
                        <a:t>测试内容</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zh-CN" sz="2000" kern="100">
                          <a:effectLst/>
                        </a:rPr>
                        <a:t>上传文件功能</a:t>
                      </a:r>
                      <a:r>
                        <a:rPr lang="en-US" sz="2000" kern="100">
                          <a:effectLst/>
                        </a:rPr>
                        <a:t>—MP3</a:t>
                      </a:r>
                      <a:r>
                        <a:rPr lang="zh-CN" sz="2000" kern="100">
                          <a:effectLst/>
                        </a:rPr>
                        <a:t>文件</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587423684"/>
                  </a:ext>
                </a:extLst>
              </a:tr>
              <a:tr h="1269141">
                <a:tc>
                  <a:txBody>
                    <a:bodyPr/>
                    <a:lstStyle/>
                    <a:p>
                      <a:pPr algn="ctr"/>
                      <a:r>
                        <a:rPr lang="zh-CN" sz="2000" kern="100">
                          <a:effectLst/>
                        </a:rPr>
                        <a:t>预置条件</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zh-CN" sz="2000" kern="100">
                          <a:effectLst/>
                        </a:rPr>
                        <a:t>本地路径中有“薛之谦</a:t>
                      </a:r>
                      <a:r>
                        <a:rPr lang="en-US" sz="2000" kern="100">
                          <a:effectLst/>
                        </a:rPr>
                        <a:t>-</a:t>
                      </a:r>
                      <a:r>
                        <a:rPr lang="zh-CN" sz="2000" kern="100">
                          <a:effectLst/>
                        </a:rPr>
                        <a:t>绅士</a:t>
                      </a:r>
                      <a:r>
                        <a:rPr lang="en-US" sz="2000" kern="100">
                          <a:effectLst/>
                        </a:rPr>
                        <a:t>.mp3</a:t>
                      </a:r>
                      <a:r>
                        <a:rPr lang="zh-CN" sz="2000" kern="100">
                          <a:effectLst/>
                        </a:rPr>
                        <a:t>”，远程路径下无该文件</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330278638"/>
                  </a:ext>
                </a:extLst>
              </a:tr>
              <a:tr h="634571">
                <a:tc>
                  <a:txBody>
                    <a:bodyPr/>
                    <a:lstStyle/>
                    <a:p>
                      <a:pPr algn="ctr"/>
                      <a:r>
                        <a:rPr lang="zh-CN" sz="2000" kern="100">
                          <a:effectLst/>
                        </a:rPr>
                        <a:t>操作步骤</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zh-CN" sz="2000" kern="100">
                          <a:effectLst/>
                        </a:rPr>
                        <a:t>点击上传“薛之谦</a:t>
                      </a:r>
                      <a:r>
                        <a:rPr lang="en-US" sz="2000" kern="100">
                          <a:effectLst/>
                        </a:rPr>
                        <a:t>-</a:t>
                      </a:r>
                      <a:r>
                        <a:rPr lang="zh-CN" sz="2000" kern="100">
                          <a:effectLst/>
                        </a:rPr>
                        <a:t>绅士</a:t>
                      </a:r>
                      <a:r>
                        <a:rPr lang="en-US" sz="2000" kern="100">
                          <a:effectLst/>
                        </a:rPr>
                        <a:t>.mp3</a:t>
                      </a:r>
                      <a:r>
                        <a:rPr lang="zh-CN" sz="2000" kern="100">
                          <a:effectLst/>
                        </a:rPr>
                        <a:t>”</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317172590"/>
                  </a:ext>
                </a:extLst>
              </a:tr>
              <a:tr h="634571">
                <a:tc>
                  <a:txBody>
                    <a:bodyPr/>
                    <a:lstStyle/>
                    <a:p>
                      <a:pPr algn="ctr"/>
                      <a:r>
                        <a:rPr lang="zh-CN" sz="2000" kern="100">
                          <a:effectLst/>
                        </a:rPr>
                        <a:t>预期结果</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zh-CN" sz="2000" kern="100">
                          <a:effectLst/>
                        </a:rPr>
                        <a:t>远程文件路径下，文件列表中新增“薛之谦</a:t>
                      </a:r>
                      <a:r>
                        <a:rPr lang="en-US" sz="2000" kern="100">
                          <a:effectLst/>
                        </a:rPr>
                        <a:t>-</a:t>
                      </a:r>
                      <a:r>
                        <a:rPr lang="zh-CN" sz="2000" kern="100">
                          <a:effectLst/>
                        </a:rPr>
                        <a:t>绅士</a:t>
                      </a:r>
                      <a:r>
                        <a:rPr lang="en-US" sz="2000" kern="100">
                          <a:effectLst/>
                        </a:rPr>
                        <a:t>.mp3</a:t>
                      </a:r>
                      <a:r>
                        <a:rPr lang="zh-CN" sz="2000" kern="100">
                          <a:effectLst/>
                        </a:rPr>
                        <a:t>”</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948657865"/>
                  </a:ext>
                </a:extLst>
              </a:tr>
              <a:tr h="634571">
                <a:tc>
                  <a:txBody>
                    <a:bodyPr/>
                    <a:lstStyle/>
                    <a:p>
                      <a:pPr algn="ctr"/>
                      <a:r>
                        <a:rPr lang="zh-CN" sz="2000" kern="100">
                          <a:effectLst/>
                        </a:rPr>
                        <a:t>实际客户端结果</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endParaRPr lang="en-US" sz="2000" kern="100">
                        <a:solidFill>
                          <a:srgbClr val="000000"/>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4249894955"/>
                  </a:ext>
                </a:extLst>
              </a:tr>
              <a:tr h="634571">
                <a:tc>
                  <a:txBody>
                    <a:bodyPr/>
                    <a:lstStyle/>
                    <a:p>
                      <a:pPr algn="ctr"/>
                      <a:r>
                        <a:rPr lang="zh-CN" sz="2000" kern="100">
                          <a:effectLst/>
                        </a:rPr>
                        <a:t>实际服务端结果</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endParaRPr lang="en-US"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3337086"/>
                  </a:ext>
                </a:extLst>
              </a:tr>
              <a:tr h="634571">
                <a:tc>
                  <a:txBody>
                    <a:bodyPr/>
                    <a:lstStyle/>
                    <a:p>
                      <a:pPr algn="ctr"/>
                      <a:r>
                        <a:rPr lang="zh-CN" sz="2000" kern="100">
                          <a:effectLst/>
                        </a:rPr>
                        <a:t>是否通过</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zh-CN" sz="2000" kern="100">
                          <a:effectLst/>
                        </a:rPr>
                        <a:t>是</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067683542"/>
                  </a:ext>
                </a:extLst>
              </a:tr>
            </a:tbl>
          </a:graphicData>
        </a:graphic>
      </p:graphicFrame>
      <p:pic>
        <p:nvPicPr>
          <p:cNvPr id="5122" name="图片 13">
            <a:extLst>
              <a:ext uri="{FF2B5EF4-FFF2-40B4-BE49-F238E27FC236}">
                <a16:creationId xmlns:a16="http://schemas.microsoft.com/office/drawing/2014/main" id="{9E4373D7-6921-438E-A020-0F56B410CC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5124" y="2386658"/>
            <a:ext cx="8286162" cy="2659063"/>
          </a:xfrm>
          <a:prstGeom prst="rect">
            <a:avLst/>
          </a:prstGeom>
          <a:noFill/>
          <a:extLst>
            <a:ext uri="{909E8E84-426E-40DD-AFC4-6F175D3DCCD1}">
              <a14:hiddenFill xmlns:a14="http://schemas.microsoft.com/office/drawing/2010/main">
                <a:solidFill>
                  <a:srgbClr val="FFFFFF"/>
                </a:solidFill>
              </a14:hiddenFill>
            </a:ext>
          </a:extLst>
        </p:spPr>
      </p:pic>
      <p:pic>
        <p:nvPicPr>
          <p:cNvPr id="5121" name="图片 12">
            <a:extLst>
              <a:ext uri="{FF2B5EF4-FFF2-40B4-BE49-F238E27FC236}">
                <a16:creationId xmlns:a16="http://schemas.microsoft.com/office/drawing/2014/main" id="{52E1E686-D677-437E-AF3B-A581B775C80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14424" y="5598582"/>
            <a:ext cx="2560816" cy="8815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2203950"/>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122"/>
                                        </p:tgtEl>
                                        <p:attrNameLst>
                                          <p:attrName>style.visibility</p:attrName>
                                        </p:attrNameLst>
                                      </p:cBhvr>
                                      <p:to>
                                        <p:strVal val="visible"/>
                                      </p:to>
                                    </p:set>
                                    <p:anim calcmode="lin" valueType="num">
                                      <p:cBhvr additive="base">
                                        <p:cTn id="7" dur="500" fill="hold"/>
                                        <p:tgtEl>
                                          <p:spTgt spid="5122"/>
                                        </p:tgtEl>
                                        <p:attrNameLst>
                                          <p:attrName>ppt_x</p:attrName>
                                        </p:attrNameLst>
                                      </p:cBhvr>
                                      <p:tavLst>
                                        <p:tav tm="0">
                                          <p:val>
                                            <p:strVal val="#ppt_x"/>
                                          </p:val>
                                        </p:tav>
                                        <p:tav tm="100000">
                                          <p:val>
                                            <p:strVal val="#ppt_x"/>
                                          </p:val>
                                        </p:tav>
                                      </p:tavLst>
                                    </p:anim>
                                    <p:anim calcmode="lin" valueType="num">
                                      <p:cBhvr additive="base">
                                        <p:cTn id="8" dur="500" fill="hold"/>
                                        <p:tgtEl>
                                          <p:spTgt spid="512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121"/>
                                        </p:tgtEl>
                                        <p:attrNameLst>
                                          <p:attrName>style.visibility</p:attrName>
                                        </p:attrNameLst>
                                      </p:cBhvr>
                                      <p:to>
                                        <p:strVal val="visible"/>
                                      </p:to>
                                    </p:set>
                                    <p:anim calcmode="lin" valueType="num">
                                      <p:cBhvr additive="base">
                                        <p:cTn id="13" dur="500" fill="hold"/>
                                        <p:tgtEl>
                                          <p:spTgt spid="5121"/>
                                        </p:tgtEl>
                                        <p:attrNameLst>
                                          <p:attrName>ppt_x</p:attrName>
                                        </p:attrNameLst>
                                      </p:cBhvr>
                                      <p:tavLst>
                                        <p:tav tm="0">
                                          <p:val>
                                            <p:strVal val="#ppt_x"/>
                                          </p:val>
                                        </p:tav>
                                        <p:tav tm="100000">
                                          <p:val>
                                            <p:strVal val="#ppt_x"/>
                                          </p:val>
                                        </p:tav>
                                      </p:tavLst>
                                    </p:anim>
                                    <p:anim calcmode="lin" valueType="num">
                                      <p:cBhvr additive="base">
                                        <p:cTn id="14" dur="500" fill="hold"/>
                                        <p:tgtEl>
                                          <p:spTgt spid="51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灯片编号占位符 18"/>
          <p:cNvSpPr>
            <a:spLocks noGrp="1"/>
          </p:cNvSpPr>
          <p:nvPr>
            <p:ph type="sldNum" sz="quarter" idx="10"/>
          </p:nvPr>
        </p:nvSpPr>
        <p:spPr/>
        <p:txBody>
          <a:bodyPr/>
          <a:lstStyle/>
          <a:p>
            <a:fld id="{023126B9-07AC-4BAF-B3D7-FAC1D3999DA4}" type="slidenum">
              <a:rPr lang="zh-CN" altLang="en-US" smtClean="0"/>
              <a:pPr/>
              <a:t>27</a:t>
            </a:fld>
            <a:endParaRPr lang="zh-CN" altLang="en-US" dirty="0"/>
          </a:p>
        </p:txBody>
      </p:sp>
      <p:sp>
        <p:nvSpPr>
          <p:cNvPr id="20" name="文本框 19"/>
          <p:cNvSpPr txBox="1"/>
          <p:nvPr/>
        </p:nvSpPr>
        <p:spPr>
          <a:xfrm>
            <a:off x="1703635" y="308511"/>
            <a:ext cx="6569324" cy="461665"/>
          </a:xfrm>
          <a:prstGeom prst="rect">
            <a:avLst/>
          </a:prstGeom>
          <a:noFill/>
        </p:spPr>
        <p:txBody>
          <a:bodyPr wrap="square" rtlCol="0">
            <a:spAutoFit/>
          </a:bodyPr>
          <a:lstStyle/>
          <a:p>
            <a:r>
              <a:rPr lang="zh-CN" altLang="en-US" sz="2400">
                <a:solidFill>
                  <a:schemeClr val="bg2">
                    <a:lumMod val="25000"/>
                  </a:schemeClr>
                </a:solidFill>
                <a:latin typeface="方正兰亭粗黑_GBK" panose="02000000000000000000" pitchFamily="2" charset="-122"/>
                <a:ea typeface="方正兰亭粗黑_GBK" panose="02000000000000000000" pitchFamily="2" charset="-122"/>
              </a:rPr>
              <a:t>测试用例</a:t>
            </a:r>
            <a:endParaRPr lang="zh-CN" altLang="en-US" sz="2400" dirty="0">
              <a:solidFill>
                <a:schemeClr val="bg2">
                  <a:lumMod val="25000"/>
                </a:schemeClr>
              </a:solidFill>
              <a:latin typeface="方正兰亭粗黑_GBK" panose="02000000000000000000" pitchFamily="2" charset="-122"/>
              <a:ea typeface="方正兰亭粗黑_GBK" panose="02000000000000000000" pitchFamily="2" charset="-122"/>
            </a:endParaRPr>
          </a:p>
        </p:txBody>
      </p:sp>
      <p:sp>
        <p:nvSpPr>
          <p:cNvPr id="21" name="任意多边形 20"/>
          <p:cNvSpPr/>
          <p:nvPr/>
        </p:nvSpPr>
        <p:spPr>
          <a:xfrm flipH="1">
            <a:off x="1341487" y="780336"/>
            <a:ext cx="2853178" cy="45719"/>
          </a:xfrm>
          <a:custGeom>
            <a:avLst/>
            <a:gdLst>
              <a:gd name="connsiteX0" fmla="*/ 7977051 w 7977051"/>
              <a:gd name="connsiteY0" fmla="*/ 0 h 31619"/>
              <a:gd name="connsiteX1" fmla="*/ 0 w 7977051"/>
              <a:gd name="connsiteY1" fmla="*/ 0 h 31619"/>
              <a:gd name="connsiteX2" fmla="*/ 0 w 7977051"/>
              <a:gd name="connsiteY2" fmla="*/ 31619 h 31619"/>
              <a:gd name="connsiteX3" fmla="*/ 7977051 w 7977051"/>
              <a:gd name="connsiteY3" fmla="*/ 31619 h 31619"/>
              <a:gd name="connsiteX4" fmla="*/ 7977051 w 7977051"/>
              <a:gd name="connsiteY4" fmla="*/ 15810 h 3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7051" h="31619">
                <a:moveTo>
                  <a:pt x="7977051" y="0"/>
                </a:moveTo>
                <a:lnTo>
                  <a:pt x="0" y="0"/>
                </a:lnTo>
                <a:lnTo>
                  <a:pt x="0" y="31619"/>
                </a:lnTo>
                <a:lnTo>
                  <a:pt x="7977051" y="31619"/>
                </a:lnTo>
                <a:lnTo>
                  <a:pt x="7977051" y="1581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endParaRPr>
          </a:p>
        </p:txBody>
      </p:sp>
      <p:pic>
        <p:nvPicPr>
          <p:cNvPr id="22" name="图片 2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4902" y="364144"/>
            <a:ext cx="812064" cy="812064"/>
          </a:xfrm>
          <a:prstGeom prst="rect">
            <a:avLst/>
          </a:prstGeom>
        </p:spPr>
      </p:pic>
      <p:graphicFrame>
        <p:nvGraphicFramePr>
          <p:cNvPr id="2" name="表格 1">
            <a:extLst>
              <a:ext uri="{FF2B5EF4-FFF2-40B4-BE49-F238E27FC236}">
                <a16:creationId xmlns:a16="http://schemas.microsoft.com/office/drawing/2014/main" id="{E7F13457-B950-41B1-9924-6E8B0145E5CD}"/>
              </a:ext>
            </a:extLst>
          </p:cNvPr>
          <p:cNvGraphicFramePr>
            <a:graphicFrameLocks noGrp="1"/>
          </p:cNvGraphicFramePr>
          <p:nvPr>
            <p:extLst>
              <p:ext uri="{D42A27DB-BD31-4B8C-83A1-F6EECF244321}">
                <p14:modId xmlns:p14="http://schemas.microsoft.com/office/powerpoint/2010/main" val="1639499837"/>
              </p:ext>
            </p:extLst>
          </p:nvPr>
        </p:nvGraphicFramePr>
        <p:xfrm>
          <a:off x="180304" y="1232087"/>
          <a:ext cx="11314090" cy="5489392"/>
        </p:xfrm>
        <a:graphic>
          <a:graphicData uri="http://schemas.openxmlformats.org/drawingml/2006/table">
            <a:tbl>
              <a:tblPr firstRow="1" firstCol="1" bandRow="1">
                <a:tableStyleId>{5C22544A-7EE6-4342-B048-85BDC9FD1C3A}</a:tableStyleId>
              </a:tblPr>
              <a:tblGrid>
                <a:gridCol w="2893984">
                  <a:extLst>
                    <a:ext uri="{9D8B030D-6E8A-4147-A177-3AD203B41FA5}">
                      <a16:colId xmlns:a16="http://schemas.microsoft.com/office/drawing/2014/main" val="1158219785"/>
                    </a:ext>
                  </a:extLst>
                </a:gridCol>
                <a:gridCol w="8420106">
                  <a:extLst>
                    <a:ext uri="{9D8B030D-6E8A-4147-A177-3AD203B41FA5}">
                      <a16:colId xmlns:a16="http://schemas.microsoft.com/office/drawing/2014/main" val="1340969404"/>
                    </a:ext>
                  </a:extLst>
                </a:gridCol>
              </a:tblGrid>
              <a:tr h="686174">
                <a:tc>
                  <a:txBody>
                    <a:bodyPr/>
                    <a:lstStyle/>
                    <a:p>
                      <a:pPr algn="ctr"/>
                      <a:r>
                        <a:rPr lang="zh-CN" sz="2000" kern="100">
                          <a:effectLst/>
                        </a:rPr>
                        <a:t>测试用例编号</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en-US" sz="2000" kern="100">
                          <a:effectLst/>
                        </a:rPr>
                        <a:t>11</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470167845"/>
                  </a:ext>
                </a:extLst>
              </a:tr>
              <a:tr h="686174">
                <a:tc>
                  <a:txBody>
                    <a:bodyPr/>
                    <a:lstStyle/>
                    <a:p>
                      <a:pPr algn="ctr"/>
                      <a:r>
                        <a:rPr lang="zh-CN" sz="2000" kern="100">
                          <a:effectLst/>
                        </a:rPr>
                        <a:t>测试内容</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l"/>
                      <a:r>
                        <a:rPr lang="zh-CN" sz="2000" kern="100">
                          <a:effectLst/>
                        </a:rPr>
                        <a:t>删除文件功能</a:t>
                      </a:r>
                      <a:r>
                        <a:rPr lang="en-US" sz="2000" kern="100">
                          <a:effectLst/>
                        </a:rPr>
                        <a:t>—</a:t>
                      </a:r>
                      <a:r>
                        <a:rPr lang="zh-CN" sz="2000" kern="100">
                          <a:effectLst/>
                        </a:rPr>
                        <a:t>本地路径</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320829143"/>
                  </a:ext>
                </a:extLst>
              </a:tr>
              <a:tr h="686174">
                <a:tc>
                  <a:txBody>
                    <a:bodyPr/>
                    <a:lstStyle/>
                    <a:p>
                      <a:pPr algn="ctr"/>
                      <a:r>
                        <a:rPr lang="zh-CN" sz="2000" kern="100">
                          <a:effectLst/>
                        </a:rPr>
                        <a:t>预置条件</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l"/>
                      <a:r>
                        <a:rPr lang="zh-CN" sz="2000" kern="100">
                          <a:effectLst/>
                        </a:rPr>
                        <a:t>本地路径下有很多文件</a:t>
                      </a:r>
                      <a:r>
                        <a:rPr lang="en-US" sz="2000" kern="100">
                          <a:effectLst/>
                        </a:rPr>
                        <a:t> </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400554916"/>
                  </a:ext>
                </a:extLst>
              </a:tr>
              <a:tr h="686174">
                <a:tc>
                  <a:txBody>
                    <a:bodyPr/>
                    <a:lstStyle/>
                    <a:p>
                      <a:pPr algn="ctr"/>
                      <a:r>
                        <a:rPr lang="zh-CN" sz="2000" kern="100">
                          <a:effectLst/>
                        </a:rPr>
                        <a:t>操作步骤</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l"/>
                      <a:r>
                        <a:rPr lang="zh-CN" sz="2000" kern="100">
                          <a:effectLst/>
                        </a:rPr>
                        <a:t>点击删除按钮</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853593064"/>
                  </a:ext>
                </a:extLst>
              </a:tr>
              <a:tr h="686174">
                <a:tc>
                  <a:txBody>
                    <a:bodyPr/>
                    <a:lstStyle/>
                    <a:p>
                      <a:pPr algn="ctr"/>
                      <a:r>
                        <a:rPr lang="zh-CN" sz="2000" kern="100">
                          <a:effectLst/>
                        </a:rPr>
                        <a:t>预期结果</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l"/>
                      <a:r>
                        <a:rPr lang="zh-CN" sz="2000" kern="100">
                          <a:effectLst/>
                        </a:rPr>
                        <a:t>本地路径下的文件全部删除</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072929543"/>
                  </a:ext>
                </a:extLst>
              </a:tr>
              <a:tr h="686174">
                <a:tc>
                  <a:txBody>
                    <a:bodyPr/>
                    <a:lstStyle/>
                    <a:p>
                      <a:pPr algn="ctr"/>
                      <a:r>
                        <a:rPr lang="zh-CN" sz="2000" kern="100">
                          <a:effectLst/>
                        </a:rPr>
                        <a:t>实际客户端结果</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l"/>
                      <a:endParaRPr lang="en-US" sz="2000" kern="100">
                        <a:solidFill>
                          <a:srgbClr val="000000"/>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12067266"/>
                  </a:ext>
                </a:extLst>
              </a:tr>
              <a:tr h="686174">
                <a:tc>
                  <a:txBody>
                    <a:bodyPr/>
                    <a:lstStyle/>
                    <a:p>
                      <a:pPr algn="ctr"/>
                      <a:r>
                        <a:rPr lang="zh-CN" sz="2000" kern="100">
                          <a:effectLst/>
                        </a:rPr>
                        <a:t>实际服务端结果</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l"/>
                      <a:r>
                        <a:rPr lang="zh-CN" sz="2000" kern="100">
                          <a:effectLst/>
                        </a:rPr>
                        <a:t>服务端打印：</a:t>
                      </a:r>
                      <a:r>
                        <a:rPr lang="en-US" sz="2000" kern="100">
                          <a:effectLst/>
                        </a:rPr>
                        <a:t>LIST</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395928281"/>
                  </a:ext>
                </a:extLst>
              </a:tr>
              <a:tr h="686174">
                <a:tc>
                  <a:txBody>
                    <a:bodyPr/>
                    <a:lstStyle/>
                    <a:p>
                      <a:pPr algn="ctr"/>
                      <a:r>
                        <a:rPr lang="zh-CN" sz="2000" kern="100">
                          <a:effectLst/>
                        </a:rPr>
                        <a:t>是否通过</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l"/>
                      <a:r>
                        <a:rPr lang="zh-CN" sz="2000" kern="100">
                          <a:effectLst/>
                        </a:rPr>
                        <a:t>是</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726789452"/>
                  </a:ext>
                </a:extLst>
              </a:tr>
            </a:tbl>
          </a:graphicData>
        </a:graphic>
      </p:graphicFrame>
      <p:pic>
        <p:nvPicPr>
          <p:cNvPr id="4098" name="图片 16">
            <a:extLst>
              <a:ext uri="{FF2B5EF4-FFF2-40B4-BE49-F238E27FC236}">
                <a16:creationId xmlns:a16="http://schemas.microsoft.com/office/drawing/2014/main" id="{3A8DFFB5-7C28-4733-9EA3-FD2AA9571D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57537" y="2177617"/>
            <a:ext cx="4668503" cy="2332789"/>
          </a:xfrm>
          <a:prstGeom prst="rect">
            <a:avLst/>
          </a:prstGeom>
          <a:noFill/>
          <a:extLst>
            <a:ext uri="{909E8E84-426E-40DD-AFC4-6F175D3DCCD1}">
              <a14:hiddenFill xmlns:a14="http://schemas.microsoft.com/office/drawing/2010/main">
                <a:solidFill>
                  <a:srgbClr val="FFFFFF"/>
                </a:solidFill>
              </a14:hiddenFill>
            </a:ext>
          </a:extLst>
        </p:spPr>
      </p:pic>
      <p:pic>
        <p:nvPicPr>
          <p:cNvPr id="4097" name="图片 17">
            <a:extLst>
              <a:ext uri="{FF2B5EF4-FFF2-40B4-BE49-F238E27FC236}">
                <a16:creationId xmlns:a16="http://schemas.microsoft.com/office/drawing/2014/main" id="{39C57274-4643-48A0-8969-CDE3AD952D7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65027" y="4826265"/>
            <a:ext cx="3427846" cy="1748816"/>
          </a:xfrm>
          <a:prstGeom prst="rect">
            <a:avLst/>
          </a:prstGeom>
          <a:noFill/>
          <a:extLst>
            <a:ext uri="{909E8E84-426E-40DD-AFC4-6F175D3DCCD1}">
              <a14:hiddenFill xmlns:a14="http://schemas.microsoft.com/office/drawing/2010/main">
                <a:solidFill>
                  <a:srgbClr val="FFFFFF"/>
                </a:solidFill>
              </a14:hiddenFill>
            </a:ext>
          </a:extLst>
        </p:spPr>
      </p:pic>
      <p:cxnSp>
        <p:nvCxnSpPr>
          <p:cNvPr id="4" name="直接箭头连接符 3">
            <a:extLst>
              <a:ext uri="{FF2B5EF4-FFF2-40B4-BE49-F238E27FC236}">
                <a16:creationId xmlns:a16="http://schemas.microsoft.com/office/drawing/2014/main" id="{809068C2-467C-4135-9A61-76E88267F8F1}"/>
              </a:ext>
            </a:extLst>
          </p:cNvPr>
          <p:cNvCxnSpPr/>
          <p:nvPr/>
        </p:nvCxnSpPr>
        <p:spPr>
          <a:xfrm>
            <a:off x="6040192" y="2878428"/>
            <a:ext cx="650383" cy="0"/>
          </a:xfrm>
          <a:prstGeom prst="straightConnector1">
            <a:avLst/>
          </a:prstGeom>
          <a:ln w="50800">
            <a:tailEnd type="triangle"/>
          </a:ln>
        </p:spPr>
        <p:style>
          <a:lnRef idx="3">
            <a:schemeClr val="accent5"/>
          </a:lnRef>
          <a:fillRef idx="0">
            <a:schemeClr val="accent5"/>
          </a:fillRef>
          <a:effectRef idx="2">
            <a:schemeClr val="accent5"/>
          </a:effectRef>
          <a:fontRef idx="minor">
            <a:schemeClr val="tx1"/>
          </a:fontRef>
        </p:style>
      </p:cxnSp>
      <p:cxnSp>
        <p:nvCxnSpPr>
          <p:cNvPr id="13" name="直接箭头连接符 12">
            <a:extLst>
              <a:ext uri="{FF2B5EF4-FFF2-40B4-BE49-F238E27FC236}">
                <a16:creationId xmlns:a16="http://schemas.microsoft.com/office/drawing/2014/main" id="{877A5A75-A257-4C18-9249-1D6D66649940}"/>
              </a:ext>
            </a:extLst>
          </p:cNvPr>
          <p:cNvCxnSpPr>
            <a:cxnSpLocks/>
          </p:cNvCxnSpPr>
          <p:nvPr/>
        </p:nvCxnSpPr>
        <p:spPr>
          <a:xfrm>
            <a:off x="5837349" y="5022761"/>
            <a:ext cx="1580882" cy="603151"/>
          </a:xfrm>
          <a:prstGeom prst="straightConnector1">
            <a:avLst/>
          </a:prstGeom>
          <a:ln w="50800">
            <a:tailEnd type="triangle"/>
          </a:ln>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3178302301"/>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灯片编号占位符 18"/>
          <p:cNvSpPr>
            <a:spLocks noGrp="1"/>
          </p:cNvSpPr>
          <p:nvPr>
            <p:ph type="sldNum" sz="quarter" idx="10"/>
          </p:nvPr>
        </p:nvSpPr>
        <p:spPr/>
        <p:txBody>
          <a:bodyPr/>
          <a:lstStyle/>
          <a:p>
            <a:fld id="{023126B9-07AC-4BAF-B3D7-FAC1D3999DA4}" type="slidenum">
              <a:rPr lang="zh-CN" altLang="en-US" smtClean="0"/>
              <a:pPr/>
              <a:t>28</a:t>
            </a:fld>
            <a:endParaRPr lang="zh-CN" altLang="en-US" dirty="0"/>
          </a:p>
        </p:txBody>
      </p:sp>
      <p:sp>
        <p:nvSpPr>
          <p:cNvPr id="20" name="文本框 19"/>
          <p:cNvSpPr txBox="1"/>
          <p:nvPr/>
        </p:nvSpPr>
        <p:spPr>
          <a:xfrm>
            <a:off x="1703635" y="308511"/>
            <a:ext cx="6569324" cy="461665"/>
          </a:xfrm>
          <a:prstGeom prst="rect">
            <a:avLst/>
          </a:prstGeom>
          <a:noFill/>
        </p:spPr>
        <p:txBody>
          <a:bodyPr wrap="square" rtlCol="0">
            <a:spAutoFit/>
          </a:bodyPr>
          <a:lstStyle/>
          <a:p>
            <a:r>
              <a:rPr lang="zh-CN" altLang="en-US" sz="2400">
                <a:solidFill>
                  <a:schemeClr val="bg2">
                    <a:lumMod val="25000"/>
                  </a:schemeClr>
                </a:solidFill>
                <a:latin typeface="方正兰亭粗黑_GBK" panose="02000000000000000000" pitchFamily="2" charset="-122"/>
                <a:ea typeface="方正兰亭粗黑_GBK" panose="02000000000000000000" pitchFamily="2" charset="-122"/>
              </a:rPr>
              <a:t>测试用例</a:t>
            </a:r>
            <a:endParaRPr lang="zh-CN" altLang="en-US" sz="2400" dirty="0">
              <a:solidFill>
                <a:schemeClr val="bg2">
                  <a:lumMod val="25000"/>
                </a:schemeClr>
              </a:solidFill>
              <a:latin typeface="方正兰亭粗黑_GBK" panose="02000000000000000000" pitchFamily="2" charset="-122"/>
              <a:ea typeface="方正兰亭粗黑_GBK" panose="02000000000000000000" pitchFamily="2" charset="-122"/>
            </a:endParaRPr>
          </a:p>
        </p:txBody>
      </p:sp>
      <p:sp>
        <p:nvSpPr>
          <p:cNvPr id="21" name="任意多边形 20"/>
          <p:cNvSpPr/>
          <p:nvPr/>
        </p:nvSpPr>
        <p:spPr>
          <a:xfrm flipH="1">
            <a:off x="1341487" y="780336"/>
            <a:ext cx="2853178" cy="45719"/>
          </a:xfrm>
          <a:custGeom>
            <a:avLst/>
            <a:gdLst>
              <a:gd name="connsiteX0" fmla="*/ 7977051 w 7977051"/>
              <a:gd name="connsiteY0" fmla="*/ 0 h 31619"/>
              <a:gd name="connsiteX1" fmla="*/ 0 w 7977051"/>
              <a:gd name="connsiteY1" fmla="*/ 0 h 31619"/>
              <a:gd name="connsiteX2" fmla="*/ 0 w 7977051"/>
              <a:gd name="connsiteY2" fmla="*/ 31619 h 31619"/>
              <a:gd name="connsiteX3" fmla="*/ 7977051 w 7977051"/>
              <a:gd name="connsiteY3" fmla="*/ 31619 h 31619"/>
              <a:gd name="connsiteX4" fmla="*/ 7977051 w 7977051"/>
              <a:gd name="connsiteY4" fmla="*/ 15810 h 3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7051" h="31619">
                <a:moveTo>
                  <a:pt x="7977051" y="0"/>
                </a:moveTo>
                <a:lnTo>
                  <a:pt x="0" y="0"/>
                </a:lnTo>
                <a:lnTo>
                  <a:pt x="0" y="31619"/>
                </a:lnTo>
                <a:lnTo>
                  <a:pt x="7977051" y="31619"/>
                </a:lnTo>
                <a:lnTo>
                  <a:pt x="7977051" y="1581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endParaRPr>
          </a:p>
        </p:txBody>
      </p:sp>
      <p:pic>
        <p:nvPicPr>
          <p:cNvPr id="22" name="图片 2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4902" y="364144"/>
            <a:ext cx="812064" cy="812064"/>
          </a:xfrm>
          <a:prstGeom prst="rect">
            <a:avLst/>
          </a:prstGeom>
        </p:spPr>
      </p:pic>
      <p:graphicFrame>
        <p:nvGraphicFramePr>
          <p:cNvPr id="2" name="表格 1">
            <a:extLst>
              <a:ext uri="{FF2B5EF4-FFF2-40B4-BE49-F238E27FC236}">
                <a16:creationId xmlns:a16="http://schemas.microsoft.com/office/drawing/2014/main" id="{E54B7950-A0C2-4A3C-A44A-B773B8D7D011}"/>
              </a:ext>
            </a:extLst>
          </p:cNvPr>
          <p:cNvGraphicFramePr>
            <a:graphicFrameLocks noGrp="1"/>
          </p:cNvGraphicFramePr>
          <p:nvPr>
            <p:extLst>
              <p:ext uri="{D42A27DB-BD31-4B8C-83A1-F6EECF244321}">
                <p14:modId xmlns:p14="http://schemas.microsoft.com/office/powerpoint/2010/main" val="968244199"/>
              </p:ext>
            </p:extLst>
          </p:nvPr>
        </p:nvGraphicFramePr>
        <p:xfrm>
          <a:off x="354903" y="991673"/>
          <a:ext cx="11416388" cy="5795233"/>
        </p:xfrm>
        <a:graphic>
          <a:graphicData uri="http://schemas.openxmlformats.org/drawingml/2006/table">
            <a:tbl>
              <a:tblPr firstRow="1" firstCol="1" bandRow="1">
                <a:tableStyleId>{5C22544A-7EE6-4342-B048-85BDC9FD1C3A}</a:tableStyleId>
              </a:tblPr>
              <a:tblGrid>
                <a:gridCol w="2920151">
                  <a:extLst>
                    <a:ext uri="{9D8B030D-6E8A-4147-A177-3AD203B41FA5}">
                      <a16:colId xmlns:a16="http://schemas.microsoft.com/office/drawing/2014/main" val="2361023037"/>
                    </a:ext>
                  </a:extLst>
                </a:gridCol>
                <a:gridCol w="8496237">
                  <a:extLst>
                    <a:ext uri="{9D8B030D-6E8A-4147-A177-3AD203B41FA5}">
                      <a16:colId xmlns:a16="http://schemas.microsoft.com/office/drawing/2014/main" val="172902154"/>
                    </a:ext>
                  </a:extLst>
                </a:gridCol>
              </a:tblGrid>
              <a:tr h="572980">
                <a:tc>
                  <a:txBody>
                    <a:bodyPr/>
                    <a:lstStyle/>
                    <a:p>
                      <a:pPr algn="ctr"/>
                      <a:r>
                        <a:rPr lang="zh-CN" sz="2000" kern="100">
                          <a:effectLst/>
                        </a:rPr>
                        <a:t>测试用例编号</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en-US" sz="2000" kern="100">
                          <a:effectLst/>
                        </a:rPr>
                        <a:t>13</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44934217"/>
                  </a:ext>
                </a:extLst>
              </a:tr>
              <a:tr h="572980">
                <a:tc>
                  <a:txBody>
                    <a:bodyPr/>
                    <a:lstStyle/>
                    <a:p>
                      <a:pPr algn="ctr"/>
                      <a:r>
                        <a:rPr lang="zh-CN" sz="2000" kern="100">
                          <a:effectLst/>
                        </a:rPr>
                        <a:t>测试内容</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zh-CN" sz="2000" kern="100">
                          <a:effectLst/>
                        </a:rPr>
                        <a:t>下载文件功能：把文件从远程路径下载到本地路径</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901178278"/>
                  </a:ext>
                </a:extLst>
              </a:tr>
              <a:tr h="572980">
                <a:tc>
                  <a:txBody>
                    <a:bodyPr/>
                    <a:lstStyle/>
                    <a:p>
                      <a:pPr algn="ctr"/>
                      <a:r>
                        <a:rPr lang="zh-CN" sz="2000" kern="100">
                          <a:effectLst/>
                        </a:rPr>
                        <a:t>预置条件</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zh-CN" sz="2000" kern="100">
                          <a:effectLst/>
                        </a:rPr>
                        <a:t>远程路径下有很多文件</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57443377"/>
                  </a:ext>
                </a:extLst>
              </a:tr>
              <a:tr h="682970">
                <a:tc>
                  <a:txBody>
                    <a:bodyPr/>
                    <a:lstStyle/>
                    <a:p>
                      <a:pPr algn="ctr"/>
                      <a:r>
                        <a:rPr lang="zh-CN" sz="2000" kern="100">
                          <a:effectLst/>
                        </a:rPr>
                        <a:t>操作步骤</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zh-CN" sz="2000" kern="100">
                          <a:effectLst/>
                        </a:rPr>
                        <a:t>点击下载“计网第三章</a:t>
                      </a:r>
                      <a:r>
                        <a:rPr lang="en-US" sz="2000" kern="100">
                          <a:effectLst/>
                        </a:rPr>
                        <a:t>.pdf</a:t>
                      </a:r>
                      <a:r>
                        <a:rPr lang="zh-CN" sz="2000" kern="100">
                          <a:effectLst/>
                        </a:rPr>
                        <a:t>”和“李佳莹</a:t>
                      </a:r>
                      <a:r>
                        <a:rPr lang="en-US" sz="2000" kern="100">
                          <a:effectLst/>
                        </a:rPr>
                        <a:t>-</a:t>
                      </a:r>
                      <a:r>
                        <a:rPr lang="zh-CN" sz="2000" kern="100">
                          <a:effectLst/>
                        </a:rPr>
                        <a:t>你笑起来真好看</a:t>
                      </a:r>
                      <a:r>
                        <a:rPr lang="en-US" sz="2000" kern="100">
                          <a:effectLst/>
                        </a:rPr>
                        <a:t>.mp3</a:t>
                      </a:r>
                      <a:r>
                        <a:rPr lang="zh-CN" sz="2000" kern="100">
                          <a:effectLst/>
                        </a:rPr>
                        <a:t>”</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14754848"/>
                  </a:ext>
                </a:extLst>
              </a:tr>
              <a:tr h="772732">
                <a:tc>
                  <a:txBody>
                    <a:bodyPr/>
                    <a:lstStyle/>
                    <a:p>
                      <a:pPr algn="ctr"/>
                      <a:r>
                        <a:rPr lang="zh-CN" sz="2000" kern="100">
                          <a:effectLst/>
                        </a:rPr>
                        <a:t>预期结果</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zh-CN" sz="2000" kern="100">
                          <a:effectLst/>
                        </a:rPr>
                        <a:t>本地路径下新增“计网第三章</a:t>
                      </a:r>
                      <a:r>
                        <a:rPr lang="en-US" sz="2000" kern="100">
                          <a:effectLst/>
                        </a:rPr>
                        <a:t>.pdf</a:t>
                      </a:r>
                      <a:r>
                        <a:rPr lang="zh-CN" sz="2000" kern="100">
                          <a:effectLst/>
                        </a:rPr>
                        <a:t>”和“李佳莹</a:t>
                      </a:r>
                      <a:r>
                        <a:rPr lang="en-US" sz="2000" kern="100">
                          <a:effectLst/>
                        </a:rPr>
                        <a:t> - </a:t>
                      </a:r>
                      <a:r>
                        <a:rPr lang="zh-CN" sz="2000" kern="100">
                          <a:effectLst/>
                        </a:rPr>
                        <a:t>你笑起来真好看</a:t>
                      </a:r>
                      <a:r>
                        <a:rPr lang="en-US" sz="2000" kern="100">
                          <a:effectLst/>
                        </a:rPr>
                        <a:t>.mp3</a:t>
                      </a:r>
                      <a:r>
                        <a:rPr lang="zh-CN" sz="2000" kern="100">
                          <a:effectLst/>
                        </a:rPr>
                        <a:t>”</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634576864"/>
                  </a:ext>
                </a:extLst>
              </a:tr>
              <a:tr h="1474631">
                <a:tc>
                  <a:txBody>
                    <a:bodyPr/>
                    <a:lstStyle/>
                    <a:p>
                      <a:pPr algn="ctr"/>
                      <a:r>
                        <a:rPr lang="zh-CN" sz="2000" kern="100">
                          <a:effectLst/>
                        </a:rPr>
                        <a:t>实际客户端结果</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endParaRPr lang="en-US" sz="2000" kern="100">
                        <a:solidFill>
                          <a:srgbClr val="000000"/>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626644911"/>
                  </a:ext>
                </a:extLst>
              </a:tr>
              <a:tr h="572980">
                <a:tc>
                  <a:txBody>
                    <a:bodyPr/>
                    <a:lstStyle/>
                    <a:p>
                      <a:pPr algn="ctr"/>
                      <a:r>
                        <a:rPr lang="zh-CN" sz="2000" kern="100">
                          <a:effectLst/>
                        </a:rPr>
                        <a:t>实际服务端结果</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endParaRPr lang="en-US"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572720804"/>
                  </a:ext>
                </a:extLst>
              </a:tr>
              <a:tr h="572980">
                <a:tc>
                  <a:txBody>
                    <a:bodyPr/>
                    <a:lstStyle/>
                    <a:p>
                      <a:pPr algn="ctr"/>
                      <a:r>
                        <a:rPr lang="zh-CN" sz="2000" kern="100">
                          <a:effectLst/>
                        </a:rPr>
                        <a:t>是否通过</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zh-CN" sz="2000" kern="100">
                          <a:effectLst/>
                        </a:rPr>
                        <a:t>是</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697162784"/>
                  </a:ext>
                </a:extLst>
              </a:tr>
            </a:tbl>
          </a:graphicData>
        </a:graphic>
      </p:graphicFrame>
      <p:pic>
        <p:nvPicPr>
          <p:cNvPr id="3073" name="图片 32">
            <a:extLst>
              <a:ext uri="{FF2B5EF4-FFF2-40B4-BE49-F238E27FC236}">
                <a16:creationId xmlns:a16="http://schemas.microsoft.com/office/drawing/2014/main" id="{5AB9E9B2-4F27-4E4D-B3EC-F220C43733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03611" y="5692763"/>
            <a:ext cx="2261959" cy="1101240"/>
          </a:xfrm>
          <a:prstGeom prst="rect">
            <a:avLst/>
          </a:prstGeom>
          <a:noFill/>
          <a:extLst>
            <a:ext uri="{909E8E84-426E-40DD-AFC4-6F175D3DCCD1}">
              <a14:hiddenFill xmlns:a14="http://schemas.microsoft.com/office/drawing/2010/main">
                <a:solidFill>
                  <a:srgbClr val="FFFFFF"/>
                </a:solidFill>
              </a14:hiddenFill>
            </a:ext>
          </a:extLst>
        </p:spPr>
      </p:pic>
      <p:pic>
        <p:nvPicPr>
          <p:cNvPr id="6" name="图片 5">
            <a:extLst>
              <a:ext uri="{FF2B5EF4-FFF2-40B4-BE49-F238E27FC236}">
                <a16:creationId xmlns:a16="http://schemas.microsoft.com/office/drawing/2014/main" id="{860D6CD6-69B7-4785-8938-D675432F1A81}"/>
              </a:ext>
            </a:extLst>
          </p:cNvPr>
          <p:cNvPicPr>
            <a:picLocks noChangeAspect="1"/>
          </p:cNvPicPr>
          <p:nvPr/>
        </p:nvPicPr>
        <p:blipFill>
          <a:blip r:embed="rId4"/>
          <a:stretch>
            <a:fillRect/>
          </a:stretch>
        </p:blipFill>
        <p:spPr>
          <a:xfrm>
            <a:off x="2467611" y="2027094"/>
            <a:ext cx="5333960" cy="3251176"/>
          </a:xfrm>
          <a:prstGeom prst="rect">
            <a:avLst/>
          </a:prstGeom>
        </p:spPr>
      </p:pic>
      <p:pic>
        <p:nvPicPr>
          <p:cNvPr id="8" name="图片 7">
            <a:extLst>
              <a:ext uri="{FF2B5EF4-FFF2-40B4-BE49-F238E27FC236}">
                <a16:creationId xmlns:a16="http://schemas.microsoft.com/office/drawing/2014/main" id="{3247DC65-9066-4207-9BE3-54782529C107}"/>
              </a:ext>
            </a:extLst>
          </p:cNvPr>
          <p:cNvPicPr>
            <a:picLocks noChangeAspect="1"/>
          </p:cNvPicPr>
          <p:nvPr/>
        </p:nvPicPr>
        <p:blipFill>
          <a:blip r:embed="rId5"/>
          <a:stretch>
            <a:fillRect/>
          </a:stretch>
        </p:blipFill>
        <p:spPr>
          <a:xfrm>
            <a:off x="6265570" y="3415837"/>
            <a:ext cx="5388993" cy="3416275"/>
          </a:xfrm>
          <a:prstGeom prst="rect">
            <a:avLst/>
          </a:prstGeom>
        </p:spPr>
      </p:pic>
    </p:spTree>
    <p:extLst>
      <p:ext uri="{BB962C8B-B14F-4D97-AF65-F5344CB8AC3E}">
        <p14:creationId xmlns:p14="http://schemas.microsoft.com/office/powerpoint/2010/main" val="2897164354"/>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additive="base">
                                        <p:cTn id="14" dur="500" fill="hold"/>
                                        <p:tgtEl>
                                          <p:spTgt spid="8"/>
                                        </p:tgtEl>
                                        <p:attrNameLst>
                                          <p:attrName>ppt_x</p:attrName>
                                        </p:attrNameLst>
                                      </p:cBhvr>
                                      <p:tavLst>
                                        <p:tav tm="0">
                                          <p:val>
                                            <p:strVal val="#ppt_x"/>
                                          </p:val>
                                        </p:tav>
                                        <p:tav tm="100000">
                                          <p:val>
                                            <p:strVal val="#ppt_x"/>
                                          </p:val>
                                        </p:tav>
                                      </p:tavLst>
                                    </p:anim>
                                    <p:anim calcmode="lin" valueType="num">
                                      <p:cBhvr additive="base">
                                        <p:cTn id="15"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灯片编号占位符 18"/>
          <p:cNvSpPr>
            <a:spLocks noGrp="1"/>
          </p:cNvSpPr>
          <p:nvPr>
            <p:ph type="sldNum" sz="quarter" idx="10"/>
          </p:nvPr>
        </p:nvSpPr>
        <p:spPr/>
        <p:txBody>
          <a:bodyPr/>
          <a:lstStyle/>
          <a:p>
            <a:fld id="{023126B9-07AC-4BAF-B3D7-FAC1D3999DA4}" type="slidenum">
              <a:rPr lang="zh-CN" altLang="en-US" smtClean="0"/>
              <a:pPr/>
              <a:t>29</a:t>
            </a:fld>
            <a:endParaRPr lang="zh-CN" altLang="en-US" dirty="0"/>
          </a:p>
        </p:txBody>
      </p:sp>
      <p:sp>
        <p:nvSpPr>
          <p:cNvPr id="20" name="文本框 19"/>
          <p:cNvSpPr txBox="1"/>
          <p:nvPr/>
        </p:nvSpPr>
        <p:spPr>
          <a:xfrm>
            <a:off x="1703635" y="308511"/>
            <a:ext cx="6569324" cy="461665"/>
          </a:xfrm>
          <a:prstGeom prst="rect">
            <a:avLst/>
          </a:prstGeom>
          <a:noFill/>
        </p:spPr>
        <p:txBody>
          <a:bodyPr wrap="square" rtlCol="0">
            <a:spAutoFit/>
          </a:bodyPr>
          <a:lstStyle/>
          <a:p>
            <a:r>
              <a:rPr lang="zh-CN" altLang="en-US" sz="2400">
                <a:solidFill>
                  <a:schemeClr val="bg2">
                    <a:lumMod val="25000"/>
                  </a:schemeClr>
                </a:solidFill>
                <a:latin typeface="方正兰亭粗黑_GBK" panose="02000000000000000000" pitchFamily="2" charset="-122"/>
                <a:ea typeface="方正兰亭粗黑_GBK" panose="02000000000000000000" pitchFamily="2" charset="-122"/>
              </a:rPr>
              <a:t>测试用例</a:t>
            </a:r>
            <a:endParaRPr lang="zh-CN" altLang="en-US" sz="2400" dirty="0">
              <a:solidFill>
                <a:schemeClr val="bg2">
                  <a:lumMod val="25000"/>
                </a:schemeClr>
              </a:solidFill>
              <a:latin typeface="方正兰亭粗黑_GBK" panose="02000000000000000000" pitchFamily="2" charset="-122"/>
              <a:ea typeface="方正兰亭粗黑_GBK" panose="02000000000000000000" pitchFamily="2" charset="-122"/>
            </a:endParaRPr>
          </a:p>
        </p:txBody>
      </p:sp>
      <p:sp>
        <p:nvSpPr>
          <p:cNvPr id="21" name="任意多边形 20"/>
          <p:cNvSpPr/>
          <p:nvPr/>
        </p:nvSpPr>
        <p:spPr>
          <a:xfrm flipH="1">
            <a:off x="1341487" y="780336"/>
            <a:ext cx="2853178" cy="45719"/>
          </a:xfrm>
          <a:custGeom>
            <a:avLst/>
            <a:gdLst>
              <a:gd name="connsiteX0" fmla="*/ 7977051 w 7977051"/>
              <a:gd name="connsiteY0" fmla="*/ 0 h 31619"/>
              <a:gd name="connsiteX1" fmla="*/ 0 w 7977051"/>
              <a:gd name="connsiteY1" fmla="*/ 0 h 31619"/>
              <a:gd name="connsiteX2" fmla="*/ 0 w 7977051"/>
              <a:gd name="connsiteY2" fmla="*/ 31619 h 31619"/>
              <a:gd name="connsiteX3" fmla="*/ 7977051 w 7977051"/>
              <a:gd name="connsiteY3" fmla="*/ 31619 h 31619"/>
              <a:gd name="connsiteX4" fmla="*/ 7977051 w 7977051"/>
              <a:gd name="connsiteY4" fmla="*/ 15810 h 3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7051" h="31619">
                <a:moveTo>
                  <a:pt x="7977051" y="0"/>
                </a:moveTo>
                <a:lnTo>
                  <a:pt x="0" y="0"/>
                </a:lnTo>
                <a:lnTo>
                  <a:pt x="0" y="31619"/>
                </a:lnTo>
                <a:lnTo>
                  <a:pt x="7977051" y="31619"/>
                </a:lnTo>
                <a:lnTo>
                  <a:pt x="7977051" y="1581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endParaRPr>
          </a:p>
        </p:txBody>
      </p:sp>
      <p:pic>
        <p:nvPicPr>
          <p:cNvPr id="22" name="图片 2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4902" y="364144"/>
            <a:ext cx="812064" cy="812064"/>
          </a:xfrm>
          <a:prstGeom prst="rect">
            <a:avLst/>
          </a:prstGeom>
        </p:spPr>
      </p:pic>
      <p:graphicFrame>
        <p:nvGraphicFramePr>
          <p:cNvPr id="3" name="表格 2">
            <a:extLst>
              <a:ext uri="{FF2B5EF4-FFF2-40B4-BE49-F238E27FC236}">
                <a16:creationId xmlns:a16="http://schemas.microsoft.com/office/drawing/2014/main" id="{D852DCE8-0284-42A2-8A60-56E112C1F285}"/>
              </a:ext>
            </a:extLst>
          </p:cNvPr>
          <p:cNvGraphicFramePr>
            <a:graphicFrameLocks noGrp="1"/>
          </p:cNvGraphicFramePr>
          <p:nvPr>
            <p:extLst>
              <p:ext uri="{D42A27DB-BD31-4B8C-83A1-F6EECF244321}">
                <p14:modId xmlns:p14="http://schemas.microsoft.com/office/powerpoint/2010/main" val="2499470427"/>
              </p:ext>
            </p:extLst>
          </p:nvPr>
        </p:nvGraphicFramePr>
        <p:xfrm>
          <a:off x="838200" y="1236373"/>
          <a:ext cx="11190668" cy="5260610"/>
        </p:xfrm>
        <a:graphic>
          <a:graphicData uri="http://schemas.openxmlformats.org/drawingml/2006/table">
            <a:tbl>
              <a:tblPr firstRow="1" firstCol="1" bandRow="1">
                <a:tableStyleId>{5C22544A-7EE6-4342-B048-85BDC9FD1C3A}</a:tableStyleId>
              </a:tblPr>
              <a:tblGrid>
                <a:gridCol w="1975834">
                  <a:extLst>
                    <a:ext uri="{9D8B030D-6E8A-4147-A177-3AD203B41FA5}">
                      <a16:colId xmlns:a16="http://schemas.microsoft.com/office/drawing/2014/main" val="3157849432"/>
                    </a:ext>
                  </a:extLst>
                </a:gridCol>
                <a:gridCol w="9214834">
                  <a:extLst>
                    <a:ext uri="{9D8B030D-6E8A-4147-A177-3AD203B41FA5}">
                      <a16:colId xmlns:a16="http://schemas.microsoft.com/office/drawing/2014/main" val="3443063729"/>
                    </a:ext>
                  </a:extLst>
                </a:gridCol>
              </a:tblGrid>
              <a:tr h="624624">
                <a:tc>
                  <a:txBody>
                    <a:bodyPr/>
                    <a:lstStyle/>
                    <a:p>
                      <a:pPr algn="ctr"/>
                      <a:r>
                        <a:rPr lang="zh-CN" sz="2000" kern="100">
                          <a:effectLst/>
                        </a:rPr>
                        <a:t>测试用例编号</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en-US" sz="2000" kern="100">
                          <a:effectLst/>
                        </a:rPr>
                        <a:t>14</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557330575"/>
                  </a:ext>
                </a:extLst>
              </a:tr>
              <a:tr h="476314">
                <a:tc>
                  <a:txBody>
                    <a:bodyPr/>
                    <a:lstStyle/>
                    <a:p>
                      <a:pPr algn="ctr"/>
                      <a:r>
                        <a:rPr lang="zh-CN" sz="2000" kern="100">
                          <a:effectLst/>
                        </a:rPr>
                        <a:t>测试内容</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zh-CN" sz="2000" kern="100">
                          <a:effectLst/>
                        </a:rPr>
                        <a:t>切换文件路径</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857954477"/>
                  </a:ext>
                </a:extLst>
              </a:tr>
              <a:tr h="476314">
                <a:tc>
                  <a:txBody>
                    <a:bodyPr/>
                    <a:lstStyle/>
                    <a:p>
                      <a:pPr algn="ctr"/>
                      <a:r>
                        <a:rPr lang="zh-CN" sz="2000" kern="100">
                          <a:effectLst/>
                        </a:rPr>
                        <a:t>预置条件</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zh-CN" sz="2000" kern="100">
                          <a:effectLst/>
                        </a:rPr>
                        <a:t>登录</a:t>
                      </a:r>
                      <a:r>
                        <a:rPr lang="en-US" sz="2000" kern="100">
                          <a:effectLst/>
                        </a:rPr>
                        <a:t>ftp</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125298217"/>
                  </a:ext>
                </a:extLst>
              </a:tr>
              <a:tr h="952631">
                <a:tc>
                  <a:txBody>
                    <a:bodyPr/>
                    <a:lstStyle/>
                    <a:p>
                      <a:pPr algn="ctr"/>
                      <a:r>
                        <a:rPr lang="zh-CN" sz="2000" kern="100">
                          <a:effectLst/>
                        </a:rPr>
                        <a:t>操作步骤</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zh-CN" sz="2000" kern="100">
                          <a:effectLst/>
                        </a:rPr>
                        <a:t>点击返回上一级的箭头，返回文件上一层；点击文件夹对应的“</a:t>
                      </a:r>
                      <a:r>
                        <a:rPr lang="en-US" sz="2000" kern="100">
                          <a:effectLst/>
                        </a:rPr>
                        <a:t>…</a:t>
                      </a:r>
                      <a:r>
                        <a:rPr lang="zh-CN" sz="2000" kern="100">
                          <a:effectLst/>
                        </a:rPr>
                        <a:t>”，进入子文件夹</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885705843"/>
                  </a:ext>
                </a:extLst>
              </a:tr>
              <a:tr h="476314">
                <a:tc>
                  <a:txBody>
                    <a:bodyPr/>
                    <a:lstStyle/>
                    <a:p>
                      <a:pPr algn="ctr"/>
                      <a:r>
                        <a:rPr lang="zh-CN" sz="2000" kern="100">
                          <a:effectLst/>
                        </a:rPr>
                        <a:t>预期结果</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zh-CN" sz="2000" kern="100">
                          <a:effectLst/>
                        </a:rPr>
                        <a:t>返回上一层成功；进入子文件夹目录成功</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622607614"/>
                  </a:ext>
                </a:extLst>
              </a:tr>
              <a:tr h="1301785">
                <a:tc>
                  <a:txBody>
                    <a:bodyPr/>
                    <a:lstStyle/>
                    <a:p>
                      <a:pPr algn="ctr"/>
                      <a:r>
                        <a:rPr lang="zh-CN" sz="2000" kern="100">
                          <a:effectLst/>
                        </a:rPr>
                        <a:t>实际客户端结果</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endParaRPr lang="en-US" sz="2000" kern="100">
                        <a:solidFill>
                          <a:srgbClr val="000000"/>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022842385"/>
                  </a:ext>
                </a:extLst>
              </a:tr>
              <a:tr h="476314">
                <a:tc>
                  <a:txBody>
                    <a:bodyPr/>
                    <a:lstStyle/>
                    <a:p>
                      <a:pPr algn="ctr"/>
                      <a:r>
                        <a:rPr lang="zh-CN" sz="2000" kern="100">
                          <a:effectLst/>
                        </a:rPr>
                        <a:t>实际服务端结果</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endParaRPr lang="en-US"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942659579"/>
                  </a:ext>
                </a:extLst>
              </a:tr>
              <a:tr h="476314">
                <a:tc>
                  <a:txBody>
                    <a:bodyPr/>
                    <a:lstStyle/>
                    <a:p>
                      <a:pPr algn="ctr"/>
                      <a:r>
                        <a:rPr lang="zh-CN" sz="2000" kern="100">
                          <a:effectLst/>
                        </a:rPr>
                        <a:t>是否通过</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zh-CN" sz="2000" kern="100">
                          <a:effectLst/>
                        </a:rPr>
                        <a:t>是</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68215872"/>
                  </a:ext>
                </a:extLst>
              </a:tr>
            </a:tbl>
          </a:graphicData>
        </a:graphic>
      </p:graphicFrame>
      <p:pic>
        <p:nvPicPr>
          <p:cNvPr id="9219" name="图片 43">
            <a:extLst>
              <a:ext uri="{FF2B5EF4-FFF2-40B4-BE49-F238E27FC236}">
                <a16:creationId xmlns:a16="http://schemas.microsoft.com/office/drawing/2014/main" id="{17510AF9-5C10-4C65-8620-A34E142F15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b="34348"/>
          <a:stretch>
            <a:fillRect/>
          </a:stretch>
        </p:blipFill>
        <p:spPr bwMode="auto">
          <a:xfrm>
            <a:off x="2802686" y="2370323"/>
            <a:ext cx="7075409" cy="4706617"/>
          </a:xfrm>
          <a:prstGeom prst="rect">
            <a:avLst/>
          </a:prstGeom>
          <a:noFill/>
          <a:extLst>
            <a:ext uri="{909E8E84-426E-40DD-AFC4-6F175D3DCCD1}">
              <a14:hiddenFill xmlns:a14="http://schemas.microsoft.com/office/drawing/2010/main">
                <a:solidFill>
                  <a:srgbClr val="FFFFFF"/>
                </a:solidFill>
              </a14:hiddenFill>
            </a:ext>
          </a:extLst>
        </p:spPr>
      </p:pic>
      <p:pic>
        <p:nvPicPr>
          <p:cNvPr id="9217" name="图片 31">
            <a:extLst>
              <a:ext uri="{FF2B5EF4-FFF2-40B4-BE49-F238E27FC236}">
                <a16:creationId xmlns:a16="http://schemas.microsoft.com/office/drawing/2014/main" id="{9CC06F72-60F3-4D3D-9735-D21DA79C3B9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41663" y="5457412"/>
            <a:ext cx="2561824" cy="6658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4836149"/>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219"/>
                                        </p:tgtEl>
                                        <p:attrNameLst>
                                          <p:attrName>style.visibility</p:attrName>
                                        </p:attrNameLst>
                                      </p:cBhvr>
                                      <p:to>
                                        <p:strVal val="visible"/>
                                      </p:to>
                                    </p:set>
                                    <p:anim calcmode="lin" valueType="num">
                                      <p:cBhvr additive="base">
                                        <p:cTn id="7" dur="500" fill="hold"/>
                                        <p:tgtEl>
                                          <p:spTgt spid="9219"/>
                                        </p:tgtEl>
                                        <p:attrNameLst>
                                          <p:attrName>ppt_x</p:attrName>
                                        </p:attrNameLst>
                                      </p:cBhvr>
                                      <p:tavLst>
                                        <p:tav tm="0">
                                          <p:val>
                                            <p:strVal val="#ppt_x"/>
                                          </p:val>
                                        </p:tav>
                                        <p:tav tm="100000">
                                          <p:val>
                                            <p:strVal val="#ppt_x"/>
                                          </p:val>
                                        </p:tav>
                                      </p:tavLst>
                                    </p:anim>
                                    <p:anim calcmode="lin" valueType="num">
                                      <p:cBhvr additive="base">
                                        <p:cTn id="8" dur="500" fill="hold"/>
                                        <p:tgtEl>
                                          <p:spTgt spid="92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17" name="矩形 16"/>
          <p:cNvSpPr/>
          <p:nvPr/>
        </p:nvSpPr>
        <p:spPr>
          <a:xfrm>
            <a:off x="-61546" y="1485900"/>
            <a:ext cx="12253546" cy="3886200"/>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Text Placeholder 3"/>
          <p:cNvSpPr txBox="1">
            <a:spLocks/>
          </p:cNvSpPr>
          <p:nvPr/>
        </p:nvSpPr>
        <p:spPr>
          <a:xfrm>
            <a:off x="1541464" y="2547939"/>
            <a:ext cx="1641475" cy="1570037"/>
          </a:xfrm>
          <a:prstGeom prst="rect">
            <a:avLst/>
          </a:prstGeom>
        </p:spPr>
        <p:txBody>
          <a:bodyPr wrap="none" lIns="0" tIns="0" rIns="0" bIns="0" anchor="ct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spcBef>
                <a:spcPct val="20000"/>
              </a:spcBef>
              <a:defRPr/>
            </a:pPr>
            <a:r>
              <a:rPr lang="en-US" sz="11500" dirty="0">
                <a:solidFill>
                  <a:schemeClr val="bg2">
                    <a:lumMod val="25000"/>
                  </a:schemeClr>
                </a:solidFill>
                <a:latin typeface="微软雅黑" panose="020B0503020204020204" pitchFamily="34" charset="-122"/>
                <a:ea typeface="微软雅黑" panose="020B0503020204020204" pitchFamily="34" charset="-122"/>
                <a:cs typeface="Arial" panose="020B0604020202020204" pitchFamily="34" charset="0"/>
              </a:rPr>
              <a:t>01</a:t>
            </a:r>
          </a:p>
        </p:txBody>
      </p:sp>
      <p:sp>
        <p:nvSpPr>
          <p:cNvPr id="4" name="文本框 58"/>
          <p:cNvSpPr txBox="1"/>
          <p:nvPr/>
        </p:nvSpPr>
        <p:spPr>
          <a:xfrm>
            <a:off x="3134297" y="3012955"/>
            <a:ext cx="5701564" cy="707886"/>
          </a:xfrm>
          <a:prstGeom prst="rect">
            <a:avLst/>
          </a:prstGeom>
          <a:noFill/>
        </p:spPr>
        <p:txBody>
          <a:bodyPr wrap="square">
            <a:spAutoFit/>
          </a:bodyPr>
          <a:lstStyle/>
          <a:p>
            <a:pPr>
              <a:defRPr/>
            </a:pPr>
            <a:r>
              <a:rPr lang="en-US" altLang="zh-CN" sz="4000" b="1">
                <a:solidFill>
                  <a:schemeClr val="bg2">
                    <a:lumMod val="25000"/>
                  </a:schemeClr>
                </a:solidFill>
                <a:latin typeface="微软雅黑" panose="020B0503020204020204" pitchFamily="34" charset="-122"/>
                <a:ea typeface="微软雅黑" panose="020B0503020204020204" pitchFamily="34" charset="-122"/>
              </a:rPr>
              <a:t>ftp</a:t>
            </a:r>
            <a:r>
              <a:rPr lang="zh-CN" altLang="en-US" sz="4000" b="1">
                <a:solidFill>
                  <a:schemeClr val="bg2">
                    <a:lumMod val="25000"/>
                  </a:schemeClr>
                </a:solidFill>
                <a:latin typeface="微软雅黑" panose="020B0503020204020204" pitchFamily="34" charset="-122"/>
                <a:ea typeface="微软雅黑" panose="020B0503020204020204" pitchFamily="34" charset="-122"/>
              </a:rPr>
              <a:t>基本功能与附加功能</a:t>
            </a:r>
            <a:endParaRPr lang="zh-CN" altLang="en-US" sz="4000" b="1" dirty="0">
              <a:solidFill>
                <a:schemeClr val="bg2">
                  <a:lumMod val="25000"/>
                </a:schemeClr>
              </a:solidFill>
              <a:latin typeface="微软雅黑" panose="020B0503020204020204" pitchFamily="34" charset="-122"/>
              <a:ea typeface="微软雅黑" panose="020B0503020204020204" pitchFamily="34" charset="-122"/>
            </a:endParaRPr>
          </a:p>
        </p:txBody>
      </p:sp>
      <p:sp>
        <p:nvSpPr>
          <p:cNvPr id="6" name="等腰三角形 5"/>
          <p:cNvSpPr/>
          <p:nvPr/>
        </p:nvSpPr>
        <p:spPr>
          <a:xfrm rot="9233090">
            <a:off x="8731250" y="2454275"/>
            <a:ext cx="266700" cy="230188"/>
          </a:xfrm>
          <a:prstGeom prst="triangle">
            <a:avLst/>
          </a:prstGeom>
          <a:solidFill>
            <a:schemeClr val="accent1">
              <a:lumMod val="20000"/>
              <a:lumOff val="80000"/>
            </a:schemeClr>
          </a:solidFill>
          <a:ln w="12700" cap="flat" cmpd="sng" algn="ctr">
            <a:noFill/>
            <a:prstDash val="solid"/>
            <a:miter lim="800000"/>
          </a:ln>
          <a:effectLst/>
        </p:spPr>
        <p:txBody>
          <a:bodyPr anchor="ctr"/>
          <a:lstStyle/>
          <a:p>
            <a:pPr algn="ctr">
              <a:defRPr/>
            </a:pPr>
            <a:endParaRPr lang="zh-CN" altLang="en-US" kern="0">
              <a:solidFill>
                <a:srgbClr val="FFC20F"/>
              </a:solidFill>
              <a:latin typeface="Calibri"/>
              <a:ea typeface="幼圆"/>
            </a:endParaRPr>
          </a:p>
        </p:txBody>
      </p:sp>
      <p:sp>
        <p:nvSpPr>
          <p:cNvPr id="7" name="等腰三角形 6"/>
          <p:cNvSpPr/>
          <p:nvPr/>
        </p:nvSpPr>
        <p:spPr>
          <a:xfrm rot="15569576">
            <a:off x="8661371" y="3096691"/>
            <a:ext cx="396875" cy="342900"/>
          </a:xfrm>
          <a:prstGeom prst="triangle">
            <a:avLst/>
          </a:prstGeom>
          <a:solidFill>
            <a:schemeClr val="accent1">
              <a:lumMod val="60000"/>
              <a:lumOff val="40000"/>
            </a:schemeClr>
          </a:solidFill>
          <a:ln w="12700" cap="flat" cmpd="sng" algn="ctr">
            <a:noFill/>
            <a:prstDash val="solid"/>
            <a:miter lim="800000"/>
          </a:ln>
          <a:effectLst/>
        </p:spPr>
        <p:txBody>
          <a:bodyPr anchor="ctr"/>
          <a:lstStyle/>
          <a:p>
            <a:pPr algn="ctr">
              <a:defRPr/>
            </a:pPr>
            <a:endParaRPr lang="zh-CN" altLang="en-US" kern="0">
              <a:solidFill>
                <a:srgbClr val="FFC20F"/>
              </a:solidFill>
              <a:latin typeface="Calibri"/>
              <a:ea typeface="幼圆"/>
            </a:endParaRPr>
          </a:p>
        </p:txBody>
      </p:sp>
      <p:sp>
        <p:nvSpPr>
          <p:cNvPr id="8" name="等腰三角形 7"/>
          <p:cNvSpPr/>
          <p:nvPr/>
        </p:nvSpPr>
        <p:spPr>
          <a:xfrm rot="21371394">
            <a:off x="8247063" y="1804989"/>
            <a:ext cx="266700" cy="230187"/>
          </a:xfrm>
          <a:prstGeom prst="triangle">
            <a:avLst/>
          </a:prstGeom>
          <a:solidFill>
            <a:schemeClr val="accent1">
              <a:lumMod val="60000"/>
              <a:lumOff val="40000"/>
            </a:schemeClr>
          </a:solidFill>
          <a:ln w="12700" cap="flat" cmpd="sng" algn="ctr">
            <a:noFill/>
            <a:prstDash val="solid"/>
            <a:miter lim="800000"/>
          </a:ln>
          <a:effectLst/>
        </p:spPr>
        <p:txBody>
          <a:bodyPr anchor="ctr"/>
          <a:lstStyle/>
          <a:p>
            <a:pPr algn="ctr">
              <a:defRPr/>
            </a:pPr>
            <a:endParaRPr lang="zh-CN" altLang="en-US" kern="0">
              <a:solidFill>
                <a:srgbClr val="FFC20F"/>
              </a:solidFill>
              <a:latin typeface="Calibri"/>
              <a:ea typeface="幼圆"/>
            </a:endParaRPr>
          </a:p>
        </p:txBody>
      </p:sp>
      <p:sp>
        <p:nvSpPr>
          <p:cNvPr id="9" name="等腰三角形 8"/>
          <p:cNvSpPr/>
          <p:nvPr/>
        </p:nvSpPr>
        <p:spPr>
          <a:xfrm rot="12912161">
            <a:off x="9288463" y="3487739"/>
            <a:ext cx="944562" cy="815975"/>
          </a:xfrm>
          <a:prstGeom prst="triangle">
            <a:avLst/>
          </a:prstGeom>
          <a:solidFill>
            <a:schemeClr val="accent1"/>
          </a:solidFill>
          <a:ln w="12700" cap="flat" cmpd="sng" algn="ctr">
            <a:noFill/>
            <a:prstDash val="solid"/>
            <a:miter lim="800000"/>
          </a:ln>
          <a:effectLst/>
        </p:spPr>
        <p:txBody>
          <a:bodyPr anchor="ctr"/>
          <a:lstStyle/>
          <a:p>
            <a:pPr algn="ctr">
              <a:defRPr/>
            </a:pPr>
            <a:endParaRPr lang="zh-CN" altLang="en-US" kern="0">
              <a:solidFill>
                <a:srgbClr val="FFC20F"/>
              </a:solidFill>
              <a:latin typeface="Calibri"/>
              <a:ea typeface="幼圆"/>
            </a:endParaRPr>
          </a:p>
        </p:txBody>
      </p:sp>
      <p:sp>
        <p:nvSpPr>
          <p:cNvPr id="10" name="等腰三角形 9"/>
          <p:cNvSpPr/>
          <p:nvPr/>
        </p:nvSpPr>
        <p:spPr>
          <a:xfrm rot="12912161">
            <a:off x="9156700" y="3427413"/>
            <a:ext cx="1176338" cy="1014412"/>
          </a:xfrm>
          <a:prstGeom prst="triangle">
            <a:avLst/>
          </a:prstGeom>
          <a:noFill/>
          <a:ln w="12700" cap="flat" cmpd="sng" algn="ctr">
            <a:solidFill>
              <a:schemeClr val="accent1"/>
            </a:solidFill>
            <a:prstDash val="solid"/>
            <a:miter lim="800000"/>
          </a:ln>
          <a:effectLst/>
        </p:spPr>
        <p:txBody>
          <a:bodyPr anchor="ctr"/>
          <a:lstStyle/>
          <a:p>
            <a:pPr algn="ctr">
              <a:defRPr/>
            </a:pPr>
            <a:endParaRPr lang="zh-CN" altLang="en-US" kern="0">
              <a:solidFill>
                <a:srgbClr val="FFC20F"/>
              </a:solidFill>
              <a:latin typeface="Calibri"/>
              <a:ea typeface="幼圆"/>
            </a:endParaRPr>
          </a:p>
        </p:txBody>
      </p:sp>
      <p:sp>
        <p:nvSpPr>
          <p:cNvPr id="11" name="椭圆 10"/>
          <p:cNvSpPr/>
          <p:nvPr/>
        </p:nvSpPr>
        <p:spPr>
          <a:xfrm rot="9110320">
            <a:off x="10477500" y="3792539"/>
            <a:ext cx="114300" cy="115887"/>
          </a:xfrm>
          <a:prstGeom prst="ellipse">
            <a:avLst/>
          </a:prstGeom>
          <a:solidFill>
            <a:schemeClr val="accent1"/>
          </a:solidFill>
          <a:ln w="12700" cap="flat" cmpd="sng" algn="ctr">
            <a:noFill/>
            <a:prstDash val="solid"/>
            <a:miter lim="800000"/>
          </a:ln>
          <a:effectLst/>
        </p:spPr>
        <p:txBody>
          <a:bodyPr anchor="ctr"/>
          <a:lstStyle/>
          <a:p>
            <a:pPr algn="ctr">
              <a:defRPr/>
            </a:pPr>
            <a:endParaRPr lang="zh-CN" altLang="en-US" kern="0">
              <a:solidFill>
                <a:srgbClr val="FFFFFF"/>
              </a:solidFill>
              <a:latin typeface="Calibri"/>
              <a:ea typeface="幼圆"/>
            </a:endParaRPr>
          </a:p>
        </p:txBody>
      </p:sp>
      <p:sp>
        <p:nvSpPr>
          <p:cNvPr id="12" name="椭圆 11"/>
          <p:cNvSpPr/>
          <p:nvPr/>
        </p:nvSpPr>
        <p:spPr>
          <a:xfrm rot="9110320">
            <a:off x="9388475" y="4295775"/>
            <a:ext cx="115888" cy="115888"/>
          </a:xfrm>
          <a:prstGeom prst="ellipse">
            <a:avLst/>
          </a:prstGeom>
          <a:solidFill>
            <a:schemeClr val="accent1"/>
          </a:solidFill>
          <a:ln w="12700" cap="flat" cmpd="sng" algn="ctr">
            <a:noFill/>
            <a:prstDash val="solid"/>
            <a:miter lim="800000"/>
          </a:ln>
          <a:effectLst/>
        </p:spPr>
        <p:txBody>
          <a:bodyPr anchor="ctr"/>
          <a:lstStyle/>
          <a:p>
            <a:pPr algn="ctr">
              <a:defRPr/>
            </a:pPr>
            <a:endParaRPr lang="zh-CN" altLang="en-US" kern="0">
              <a:solidFill>
                <a:srgbClr val="FFFFFF"/>
              </a:solidFill>
              <a:latin typeface="Calibri"/>
              <a:ea typeface="幼圆"/>
            </a:endParaRPr>
          </a:p>
        </p:txBody>
      </p:sp>
      <p:sp>
        <p:nvSpPr>
          <p:cNvPr id="13" name="椭圆 12"/>
          <p:cNvSpPr/>
          <p:nvPr/>
        </p:nvSpPr>
        <p:spPr>
          <a:xfrm rot="9110320">
            <a:off x="9505950" y="3132139"/>
            <a:ext cx="114300" cy="115887"/>
          </a:xfrm>
          <a:prstGeom prst="ellipse">
            <a:avLst/>
          </a:prstGeom>
          <a:solidFill>
            <a:schemeClr val="accent1"/>
          </a:solidFill>
          <a:ln w="12700" cap="flat" cmpd="sng" algn="ctr">
            <a:noFill/>
            <a:prstDash val="solid"/>
            <a:miter lim="800000"/>
          </a:ln>
          <a:effectLst/>
        </p:spPr>
        <p:txBody>
          <a:bodyPr anchor="ctr"/>
          <a:lstStyle/>
          <a:p>
            <a:pPr algn="ctr">
              <a:defRPr/>
            </a:pPr>
            <a:endParaRPr lang="zh-CN" altLang="en-US" kern="0">
              <a:solidFill>
                <a:srgbClr val="FFFFFF"/>
              </a:solidFill>
              <a:latin typeface="Calibri"/>
              <a:ea typeface="幼圆"/>
            </a:endParaRPr>
          </a:p>
        </p:txBody>
      </p:sp>
      <p:sp>
        <p:nvSpPr>
          <p:cNvPr id="14" name="等腰三角形 13"/>
          <p:cNvSpPr/>
          <p:nvPr/>
        </p:nvSpPr>
        <p:spPr>
          <a:xfrm rot="18210217">
            <a:off x="7838282" y="2162970"/>
            <a:ext cx="127000" cy="109537"/>
          </a:xfrm>
          <a:prstGeom prst="triangle">
            <a:avLst/>
          </a:prstGeom>
          <a:solidFill>
            <a:schemeClr val="accent1">
              <a:lumMod val="20000"/>
              <a:lumOff val="80000"/>
            </a:schemeClr>
          </a:solidFill>
          <a:ln w="12700" cap="flat" cmpd="sng" algn="ctr">
            <a:noFill/>
            <a:prstDash val="solid"/>
            <a:miter lim="800000"/>
          </a:ln>
          <a:effectLst/>
        </p:spPr>
        <p:txBody>
          <a:bodyPr anchor="ctr"/>
          <a:lstStyle/>
          <a:p>
            <a:pPr algn="ctr">
              <a:defRPr/>
            </a:pPr>
            <a:endParaRPr lang="zh-CN" altLang="en-US" kern="0">
              <a:solidFill>
                <a:srgbClr val="FFC20F"/>
              </a:solidFill>
              <a:latin typeface="Calibri"/>
              <a:ea typeface="幼圆"/>
            </a:endParaRPr>
          </a:p>
        </p:txBody>
      </p:sp>
      <p:sp>
        <p:nvSpPr>
          <p:cNvPr id="15" name="等腰三角形 14"/>
          <p:cNvSpPr/>
          <p:nvPr/>
        </p:nvSpPr>
        <p:spPr>
          <a:xfrm rot="8748521">
            <a:off x="8196264" y="2314575"/>
            <a:ext cx="128587" cy="109538"/>
          </a:xfrm>
          <a:prstGeom prst="triangle">
            <a:avLst/>
          </a:prstGeom>
          <a:solidFill>
            <a:schemeClr val="accent1">
              <a:lumMod val="40000"/>
              <a:lumOff val="60000"/>
            </a:schemeClr>
          </a:solidFill>
          <a:ln w="12700" cap="flat" cmpd="sng" algn="ctr">
            <a:noFill/>
            <a:prstDash val="solid"/>
            <a:miter lim="800000"/>
          </a:ln>
          <a:effectLst/>
        </p:spPr>
        <p:txBody>
          <a:bodyPr anchor="ctr"/>
          <a:lstStyle/>
          <a:p>
            <a:pPr algn="ctr">
              <a:defRPr/>
            </a:pPr>
            <a:endParaRPr lang="zh-CN" altLang="en-US" kern="0">
              <a:solidFill>
                <a:srgbClr val="FFC20F"/>
              </a:solidFill>
              <a:latin typeface="Calibri"/>
              <a:ea typeface="幼圆"/>
            </a:endParaRPr>
          </a:p>
        </p:txBody>
      </p:sp>
      <p:cxnSp>
        <p:nvCxnSpPr>
          <p:cNvPr id="16" name="Straight Connector 13"/>
          <p:cNvCxnSpPr>
            <a:cxnSpLocks noChangeShapeType="1"/>
          </p:cNvCxnSpPr>
          <p:nvPr/>
        </p:nvCxnSpPr>
        <p:spPr bwMode="auto">
          <a:xfrm flipH="1" flipV="1">
            <a:off x="1524000" y="4110038"/>
            <a:ext cx="7311861" cy="7938"/>
          </a:xfrm>
          <a:prstGeom prst="line">
            <a:avLst/>
          </a:prstGeom>
          <a:noFill/>
          <a:ln w="19050" cap="sq" algn="ctr">
            <a:solidFill>
              <a:schemeClr val="accent1"/>
            </a:solidFill>
            <a:miter lim="800000"/>
            <a:headEnd type="oval" w="med" len="med"/>
            <a:tailEnd/>
          </a:ln>
          <a:extLst>
            <a:ext uri="{909E8E84-426E-40DD-AFC4-6F175D3DCCD1}">
              <a14:hiddenFill xmlns:a14="http://schemas.microsoft.com/office/drawing/2010/main">
                <a:noFill/>
              </a14:hiddenFill>
            </a:ext>
          </a:extLst>
        </p:spPr>
      </p:cxnSp>
      <p:sp>
        <p:nvSpPr>
          <p:cNvPr id="2" name="灯片编号占位符 1"/>
          <p:cNvSpPr>
            <a:spLocks noGrp="1"/>
          </p:cNvSpPr>
          <p:nvPr>
            <p:ph type="sldNum" sz="quarter" idx="10"/>
          </p:nvPr>
        </p:nvSpPr>
        <p:spPr/>
        <p:txBody>
          <a:bodyPr/>
          <a:lstStyle/>
          <a:p>
            <a:fld id="{023126B9-07AC-4BAF-B3D7-FAC1D3999DA4}" type="slidenum">
              <a:rPr lang="zh-CN" altLang="en-US" smtClean="0"/>
              <a:pPr/>
              <a:t>3</a:t>
            </a:fld>
            <a:endParaRPr lang="zh-CN" altLang="en-US" dirty="0"/>
          </a:p>
        </p:txBody>
      </p:sp>
    </p:spTree>
    <p:extLst>
      <p:ext uri="{BB962C8B-B14F-4D97-AF65-F5344CB8AC3E}">
        <p14:creationId xmlns:p14="http://schemas.microsoft.com/office/powerpoint/2010/main" val="359091899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灯片编号占位符 18"/>
          <p:cNvSpPr>
            <a:spLocks noGrp="1"/>
          </p:cNvSpPr>
          <p:nvPr>
            <p:ph type="sldNum" sz="quarter" idx="10"/>
          </p:nvPr>
        </p:nvSpPr>
        <p:spPr/>
        <p:txBody>
          <a:bodyPr/>
          <a:lstStyle/>
          <a:p>
            <a:fld id="{023126B9-07AC-4BAF-B3D7-FAC1D3999DA4}" type="slidenum">
              <a:rPr lang="zh-CN" altLang="en-US" smtClean="0"/>
              <a:pPr/>
              <a:t>30</a:t>
            </a:fld>
            <a:endParaRPr lang="zh-CN" altLang="en-US" dirty="0"/>
          </a:p>
        </p:txBody>
      </p:sp>
      <p:sp>
        <p:nvSpPr>
          <p:cNvPr id="20" name="文本框 19"/>
          <p:cNvSpPr txBox="1"/>
          <p:nvPr/>
        </p:nvSpPr>
        <p:spPr>
          <a:xfrm>
            <a:off x="1703635" y="308511"/>
            <a:ext cx="6569324" cy="461665"/>
          </a:xfrm>
          <a:prstGeom prst="rect">
            <a:avLst/>
          </a:prstGeom>
          <a:noFill/>
        </p:spPr>
        <p:txBody>
          <a:bodyPr wrap="square" rtlCol="0">
            <a:spAutoFit/>
          </a:bodyPr>
          <a:lstStyle/>
          <a:p>
            <a:r>
              <a:rPr lang="zh-CN" altLang="en-US" sz="2400">
                <a:solidFill>
                  <a:schemeClr val="bg2">
                    <a:lumMod val="25000"/>
                  </a:schemeClr>
                </a:solidFill>
                <a:latin typeface="方正兰亭粗黑_GBK" panose="02000000000000000000" pitchFamily="2" charset="-122"/>
                <a:ea typeface="方正兰亭粗黑_GBK" panose="02000000000000000000" pitchFamily="2" charset="-122"/>
              </a:rPr>
              <a:t>测试用例</a:t>
            </a:r>
            <a:endParaRPr lang="zh-CN" altLang="en-US" sz="2400" dirty="0">
              <a:solidFill>
                <a:schemeClr val="bg2">
                  <a:lumMod val="25000"/>
                </a:schemeClr>
              </a:solidFill>
              <a:latin typeface="方正兰亭粗黑_GBK" panose="02000000000000000000" pitchFamily="2" charset="-122"/>
              <a:ea typeface="方正兰亭粗黑_GBK" panose="02000000000000000000" pitchFamily="2" charset="-122"/>
            </a:endParaRPr>
          </a:p>
        </p:txBody>
      </p:sp>
      <p:sp>
        <p:nvSpPr>
          <p:cNvPr id="21" name="任意多边形 20"/>
          <p:cNvSpPr/>
          <p:nvPr/>
        </p:nvSpPr>
        <p:spPr>
          <a:xfrm flipH="1">
            <a:off x="1341487" y="780336"/>
            <a:ext cx="2853178" cy="45719"/>
          </a:xfrm>
          <a:custGeom>
            <a:avLst/>
            <a:gdLst>
              <a:gd name="connsiteX0" fmla="*/ 7977051 w 7977051"/>
              <a:gd name="connsiteY0" fmla="*/ 0 h 31619"/>
              <a:gd name="connsiteX1" fmla="*/ 0 w 7977051"/>
              <a:gd name="connsiteY1" fmla="*/ 0 h 31619"/>
              <a:gd name="connsiteX2" fmla="*/ 0 w 7977051"/>
              <a:gd name="connsiteY2" fmla="*/ 31619 h 31619"/>
              <a:gd name="connsiteX3" fmla="*/ 7977051 w 7977051"/>
              <a:gd name="connsiteY3" fmla="*/ 31619 h 31619"/>
              <a:gd name="connsiteX4" fmla="*/ 7977051 w 7977051"/>
              <a:gd name="connsiteY4" fmla="*/ 15810 h 3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7051" h="31619">
                <a:moveTo>
                  <a:pt x="7977051" y="0"/>
                </a:moveTo>
                <a:lnTo>
                  <a:pt x="0" y="0"/>
                </a:lnTo>
                <a:lnTo>
                  <a:pt x="0" y="31619"/>
                </a:lnTo>
                <a:lnTo>
                  <a:pt x="7977051" y="31619"/>
                </a:lnTo>
                <a:lnTo>
                  <a:pt x="7977051" y="1581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endParaRPr>
          </a:p>
        </p:txBody>
      </p:sp>
      <p:pic>
        <p:nvPicPr>
          <p:cNvPr id="22" name="图片 2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4902" y="364144"/>
            <a:ext cx="812064" cy="812064"/>
          </a:xfrm>
          <a:prstGeom prst="rect">
            <a:avLst/>
          </a:prstGeom>
        </p:spPr>
      </p:pic>
      <p:graphicFrame>
        <p:nvGraphicFramePr>
          <p:cNvPr id="2" name="表格 1">
            <a:extLst>
              <a:ext uri="{FF2B5EF4-FFF2-40B4-BE49-F238E27FC236}">
                <a16:creationId xmlns:a16="http://schemas.microsoft.com/office/drawing/2014/main" id="{59A46FAB-EAC4-4C15-8348-99D25A55C910}"/>
              </a:ext>
            </a:extLst>
          </p:cNvPr>
          <p:cNvGraphicFramePr>
            <a:graphicFrameLocks noGrp="1"/>
          </p:cNvGraphicFramePr>
          <p:nvPr>
            <p:extLst>
              <p:ext uri="{D42A27DB-BD31-4B8C-83A1-F6EECF244321}">
                <p14:modId xmlns:p14="http://schemas.microsoft.com/office/powerpoint/2010/main" val="2387699761"/>
              </p:ext>
            </p:extLst>
          </p:nvPr>
        </p:nvGraphicFramePr>
        <p:xfrm>
          <a:off x="556590" y="993913"/>
          <a:ext cx="11330609" cy="5889484"/>
        </p:xfrm>
        <a:graphic>
          <a:graphicData uri="http://schemas.openxmlformats.org/drawingml/2006/table">
            <a:tbl>
              <a:tblPr firstRow="1" firstCol="1" bandRow="1">
                <a:tableStyleId>{5C22544A-7EE6-4342-B048-85BDC9FD1C3A}</a:tableStyleId>
              </a:tblPr>
              <a:tblGrid>
                <a:gridCol w="2006263">
                  <a:extLst>
                    <a:ext uri="{9D8B030D-6E8A-4147-A177-3AD203B41FA5}">
                      <a16:colId xmlns:a16="http://schemas.microsoft.com/office/drawing/2014/main" val="3310679121"/>
                    </a:ext>
                  </a:extLst>
                </a:gridCol>
                <a:gridCol w="9324346">
                  <a:extLst>
                    <a:ext uri="{9D8B030D-6E8A-4147-A177-3AD203B41FA5}">
                      <a16:colId xmlns:a16="http://schemas.microsoft.com/office/drawing/2014/main" val="2673142898"/>
                    </a:ext>
                  </a:extLst>
                </a:gridCol>
              </a:tblGrid>
              <a:tr h="635494">
                <a:tc>
                  <a:txBody>
                    <a:bodyPr/>
                    <a:lstStyle/>
                    <a:p>
                      <a:pPr algn="ctr"/>
                      <a:r>
                        <a:rPr lang="zh-CN" sz="2000" kern="100">
                          <a:effectLst/>
                        </a:rPr>
                        <a:t>测试用例编号</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en-US" sz="2000" kern="100">
                          <a:effectLst/>
                        </a:rPr>
                        <a:t>15</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707768780"/>
                  </a:ext>
                </a:extLst>
              </a:tr>
              <a:tr h="480267">
                <a:tc>
                  <a:txBody>
                    <a:bodyPr/>
                    <a:lstStyle/>
                    <a:p>
                      <a:pPr algn="ctr"/>
                      <a:r>
                        <a:rPr lang="zh-CN" sz="2000" kern="100">
                          <a:effectLst/>
                        </a:rPr>
                        <a:t>测试内容</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l"/>
                      <a:r>
                        <a:rPr lang="zh-CN" sz="2000" kern="100">
                          <a:effectLst/>
                        </a:rPr>
                        <a:t>下载同名文件</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860835225"/>
                  </a:ext>
                </a:extLst>
              </a:tr>
              <a:tr h="635494">
                <a:tc>
                  <a:txBody>
                    <a:bodyPr/>
                    <a:lstStyle/>
                    <a:p>
                      <a:pPr algn="ctr"/>
                      <a:r>
                        <a:rPr lang="zh-CN" sz="2000" kern="100">
                          <a:effectLst/>
                        </a:rPr>
                        <a:t>预置条件</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l"/>
                      <a:r>
                        <a:rPr lang="zh-CN" sz="2000" kern="100">
                          <a:effectLst/>
                        </a:rPr>
                        <a:t>远程路径和本地路径下存在同名文件：“测试文件</a:t>
                      </a:r>
                      <a:r>
                        <a:rPr lang="en-US" sz="2000" kern="100">
                          <a:effectLst/>
                        </a:rPr>
                        <a:t>.docx</a:t>
                      </a:r>
                      <a:r>
                        <a:rPr lang="zh-CN" sz="2000" kern="100">
                          <a:effectLst/>
                        </a:rPr>
                        <a:t>”，但其内容和大小不同</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55661959"/>
                  </a:ext>
                </a:extLst>
              </a:tr>
              <a:tr h="635494">
                <a:tc>
                  <a:txBody>
                    <a:bodyPr/>
                    <a:lstStyle/>
                    <a:p>
                      <a:pPr algn="ctr"/>
                      <a:r>
                        <a:rPr lang="zh-CN" sz="2000" kern="100">
                          <a:effectLst/>
                        </a:rPr>
                        <a:t>操作步骤</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l"/>
                      <a:r>
                        <a:rPr lang="zh-CN" sz="2000" kern="100">
                          <a:effectLst/>
                        </a:rPr>
                        <a:t>点击下载“测试文件</a:t>
                      </a:r>
                      <a:r>
                        <a:rPr lang="en-US" sz="2000" kern="100">
                          <a:effectLst/>
                        </a:rPr>
                        <a:t>.docx</a:t>
                      </a:r>
                      <a:r>
                        <a:rPr lang="zh-CN" sz="2000" kern="100">
                          <a:effectLst/>
                        </a:rPr>
                        <a:t>”</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815730534"/>
                  </a:ext>
                </a:extLst>
              </a:tr>
              <a:tr h="635494">
                <a:tc>
                  <a:txBody>
                    <a:bodyPr/>
                    <a:lstStyle/>
                    <a:p>
                      <a:pPr algn="ctr"/>
                      <a:r>
                        <a:rPr lang="zh-CN" sz="2000" kern="100">
                          <a:effectLst/>
                        </a:rPr>
                        <a:t>预期结果</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l"/>
                      <a:r>
                        <a:rPr lang="zh-CN" sz="2000" kern="100">
                          <a:effectLst/>
                        </a:rPr>
                        <a:t>本地路径下，原同名文件被覆盖</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672952687"/>
                  </a:ext>
                </a:extLst>
              </a:tr>
              <a:tr h="1278507">
                <a:tc>
                  <a:txBody>
                    <a:bodyPr/>
                    <a:lstStyle/>
                    <a:p>
                      <a:pPr algn="ctr"/>
                      <a:r>
                        <a:rPr lang="zh-CN" sz="2000" kern="100">
                          <a:effectLst/>
                        </a:rPr>
                        <a:t>实际客户端结果</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endParaRPr lang="en-US" sz="2000" kern="100">
                        <a:solidFill>
                          <a:srgbClr val="000000"/>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810317670"/>
                  </a:ext>
                </a:extLst>
              </a:tr>
              <a:tr h="953240">
                <a:tc>
                  <a:txBody>
                    <a:bodyPr/>
                    <a:lstStyle/>
                    <a:p>
                      <a:pPr algn="ctr"/>
                      <a:r>
                        <a:rPr lang="zh-CN" sz="2000" kern="100">
                          <a:effectLst/>
                        </a:rPr>
                        <a:t>实际服务端结果</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endParaRPr lang="en-US"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515655703"/>
                  </a:ext>
                </a:extLst>
              </a:tr>
              <a:tr h="635494">
                <a:tc>
                  <a:txBody>
                    <a:bodyPr/>
                    <a:lstStyle/>
                    <a:p>
                      <a:pPr algn="ctr"/>
                      <a:r>
                        <a:rPr lang="zh-CN" sz="2000" kern="100">
                          <a:effectLst/>
                        </a:rPr>
                        <a:t>是否通过</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zh-CN" sz="2000" kern="100">
                          <a:effectLst/>
                        </a:rPr>
                        <a:t>是</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807053638"/>
                  </a:ext>
                </a:extLst>
              </a:tr>
            </a:tbl>
          </a:graphicData>
        </a:graphic>
      </p:graphicFrame>
      <p:pic>
        <p:nvPicPr>
          <p:cNvPr id="7171" name="图片 44">
            <a:extLst>
              <a:ext uri="{FF2B5EF4-FFF2-40B4-BE49-F238E27FC236}">
                <a16:creationId xmlns:a16="http://schemas.microsoft.com/office/drawing/2014/main" id="{6EE7A23E-5E21-4424-8624-811DE48CF7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20679" y="2683097"/>
            <a:ext cx="6487981" cy="1744357"/>
          </a:xfrm>
          <a:prstGeom prst="rect">
            <a:avLst/>
          </a:prstGeom>
          <a:noFill/>
          <a:extLst>
            <a:ext uri="{909E8E84-426E-40DD-AFC4-6F175D3DCCD1}">
              <a14:hiddenFill xmlns:a14="http://schemas.microsoft.com/office/drawing/2010/main">
                <a:solidFill>
                  <a:srgbClr val="FFFFFF"/>
                </a:solidFill>
              </a14:hiddenFill>
            </a:ext>
          </a:extLst>
        </p:spPr>
      </p:pic>
      <p:pic>
        <p:nvPicPr>
          <p:cNvPr id="7170" name="图片 34">
            <a:extLst>
              <a:ext uri="{FF2B5EF4-FFF2-40B4-BE49-F238E27FC236}">
                <a16:creationId xmlns:a16="http://schemas.microsoft.com/office/drawing/2014/main" id="{102FD356-65D1-4B0A-B147-FD2B2BB7D01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71954" y="4589376"/>
            <a:ext cx="6723033" cy="1807553"/>
          </a:xfrm>
          <a:prstGeom prst="rect">
            <a:avLst/>
          </a:prstGeom>
          <a:noFill/>
          <a:extLst>
            <a:ext uri="{909E8E84-426E-40DD-AFC4-6F175D3DCCD1}">
              <a14:hiddenFill xmlns:a14="http://schemas.microsoft.com/office/drawing/2010/main">
                <a:solidFill>
                  <a:srgbClr val="FFFFFF"/>
                </a:solidFill>
              </a14:hiddenFill>
            </a:ext>
          </a:extLst>
        </p:spPr>
      </p:pic>
      <p:pic>
        <p:nvPicPr>
          <p:cNvPr id="7169" name="图片 11">
            <a:extLst>
              <a:ext uri="{FF2B5EF4-FFF2-40B4-BE49-F238E27FC236}">
                <a16:creationId xmlns:a16="http://schemas.microsoft.com/office/drawing/2014/main" id="{DDE654B1-B2EF-4B50-BE56-8F0EB296DEB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87955" y="5374401"/>
            <a:ext cx="2459037" cy="703263"/>
          </a:xfrm>
          <a:prstGeom prst="rect">
            <a:avLst/>
          </a:prstGeom>
          <a:noFill/>
          <a:extLst>
            <a:ext uri="{909E8E84-426E-40DD-AFC4-6F175D3DCCD1}">
              <a14:hiddenFill xmlns:a14="http://schemas.microsoft.com/office/drawing/2010/main">
                <a:solidFill>
                  <a:srgbClr val="FFFFFF"/>
                </a:solidFill>
              </a14:hiddenFill>
            </a:ext>
          </a:extLst>
        </p:spPr>
      </p:pic>
      <p:sp>
        <p:nvSpPr>
          <p:cNvPr id="3" name="椭圆 2">
            <a:extLst>
              <a:ext uri="{FF2B5EF4-FFF2-40B4-BE49-F238E27FC236}">
                <a16:creationId xmlns:a16="http://schemas.microsoft.com/office/drawing/2014/main" id="{5F448FCB-18E8-42E6-A79B-D8086C34AC16}"/>
              </a:ext>
            </a:extLst>
          </p:cNvPr>
          <p:cNvSpPr/>
          <p:nvPr/>
        </p:nvSpPr>
        <p:spPr>
          <a:xfrm>
            <a:off x="9664669" y="3769009"/>
            <a:ext cx="2020957" cy="339291"/>
          </a:xfrm>
          <a:prstGeom prst="ellipse">
            <a:avLst/>
          </a:prstGeom>
          <a:noFill/>
          <a:ln w="349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a:extLst>
              <a:ext uri="{FF2B5EF4-FFF2-40B4-BE49-F238E27FC236}">
                <a16:creationId xmlns:a16="http://schemas.microsoft.com/office/drawing/2014/main" id="{8EC7C70D-2830-4F1B-9A3D-DD62C980816D}"/>
              </a:ext>
            </a:extLst>
          </p:cNvPr>
          <p:cNvSpPr/>
          <p:nvPr/>
        </p:nvSpPr>
        <p:spPr>
          <a:xfrm>
            <a:off x="6467062" y="3586905"/>
            <a:ext cx="2020957" cy="339291"/>
          </a:xfrm>
          <a:prstGeom prst="ellipse">
            <a:avLst/>
          </a:prstGeom>
          <a:noFill/>
          <a:ln w="349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a:extLst>
              <a:ext uri="{FF2B5EF4-FFF2-40B4-BE49-F238E27FC236}">
                <a16:creationId xmlns:a16="http://schemas.microsoft.com/office/drawing/2014/main" id="{784C3C6E-AAD4-4CB9-B77A-1475F4CD0741}"/>
              </a:ext>
            </a:extLst>
          </p:cNvPr>
          <p:cNvSpPr/>
          <p:nvPr/>
        </p:nvSpPr>
        <p:spPr>
          <a:xfrm>
            <a:off x="5558703" y="5576445"/>
            <a:ext cx="2020957" cy="339291"/>
          </a:xfrm>
          <a:prstGeom prst="ellipse">
            <a:avLst/>
          </a:prstGeom>
          <a:noFill/>
          <a:ln w="349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458580474"/>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arn(inVertical)">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a:off x="-61546" y="1583689"/>
            <a:ext cx="12253546" cy="3886200"/>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Text Placeholder 3"/>
          <p:cNvSpPr txBox="1">
            <a:spLocks/>
          </p:cNvSpPr>
          <p:nvPr/>
        </p:nvSpPr>
        <p:spPr>
          <a:xfrm>
            <a:off x="1541464" y="2547939"/>
            <a:ext cx="1641475" cy="1570037"/>
          </a:xfrm>
          <a:prstGeom prst="rect">
            <a:avLst/>
          </a:prstGeom>
        </p:spPr>
        <p:txBody>
          <a:bodyPr wrap="none" lIns="0" tIns="0" rIns="0" bIns="0" anchor="ct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spcBef>
                <a:spcPct val="20000"/>
              </a:spcBef>
              <a:defRPr/>
            </a:pPr>
            <a:r>
              <a:rPr lang="en-US" sz="11500">
                <a:solidFill>
                  <a:schemeClr val="bg2">
                    <a:lumMod val="25000"/>
                  </a:schemeClr>
                </a:solidFill>
                <a:latin typeface="微软雅黑" panose="020B0503020204020204" pitchFamily="34" charset="-122"/>
                <a:ea typeface="微软雅黑" panose="020B0503020204020204" pitchFamily="34" charset="-122"/>
                <a:cs typeface="Arial" panose="020B0604020202020204" pitchFamily="34" charset="0"/>
              </a:rPr>
              <a:t>05</a:t>
            </a:r>
            <a:endParaRPr lang="en-US" sz="11500" dirty="0">
              <a:solidFill>
                <a:schemeClr val="bg2">
                  <a:lumMod val="2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9" name="文本框 58"/>
          <p:cNvSpPr txBox="1"/>
          <p:nvPr/>
        </p:nvSpPr>
        <p:spPr>
          <a:xfrm>
            <a:off x="3506934" y="2778959"/>
            <a:ext cx="4873479" cy="1107996"/>
          </a:xfrm>
          <a:prstGeom prst="rect">
            <a:avLst/>
          </a:prstGeom>
          <a:noFill/>
        </p:spPr>
        <p:txBody>
          <a:bodyPr wrap="square">
            <a:spAutoFit/>
          </a:bodyPr>
          <a:lstStyle/>
          <a:p>
            <a:pPr>
              <a:defRPr/>
            </a:pPr>
            <a:r>
              <a:rPr lang="en-US" altLang="zh-CN" sz="6600" b="1">
                <a:solidFill>
                  <a:schemeClr val="bg2">
                    <a:lumMod val="25000"/>
                  </a:schemeClr>
                </a:solidFill>
                <a:latin typeface="微软雅黑" panose="020B0503020204020204" pitchFamily="34" charset="-122"/>
                <a:ea typeface="微软雅黑" panose="020B0503020204020204" pitchFamily="34" charset="-122"/>
              </a:rPr>
              <a:t>ftp</a:t>
            </a:r>
            <a:r>
              <a:rPr lang="zh-CN" altLang="en-US" sz="6600" b="1">
                <a:solidFill>
                  <a:schemeClr val="bg2">
                    <a:lumMod val="25000"/>
                  </a:schemeClr>
                </a:solidFill>
                <a:latin typeface="微软雅黑" panose="020B0503020204020204" pitchFamily="34" charset="-122"/>
                <a:ea typeface="微软雅黑" panose="020B0503020204020204" pitchFamily="34" charset="-122"/>
              </a:rPr>
              <a:t>在线演示</a:t>
            </a:r>
            <a:endParaRPr lang="zh-CN" altLang="en-US" sz="6600" b="1" dirty="0">
              <a:solidFill>
                <a:schemeClr val="bg2">
                  <a:lumMod val="25000"/>
                </a:schemeClr>
              </a:solidFill>
              <a:latin typeface="微软雅黑" panose="020B0503020204020204" pitchFamily="34" charset="-122"/>
              <a:ea typeface="微软雅黑" panose="020B0503020204020204" pitchFamily="34" charset="-122"/>
            </a:endParaRPr>
          </a:p>
        </p:txBody>
      </p:sp>
      <p:sp>
        <p:nvSpPr>
          <p:cNvPr id="21" name="等腰三角形 20"/>
          <p:cNvSpPr/>
          <p:nvPr/>
        </p:nvSpPr>
        <p:spPr>
          <a:xfrm rot="9233090">
            <a:off x="8731250" y="2454275"/>
            <a:ext cx="266700" cy="230188"/>
          </a:xfrm>
          <a:prstGeom prst="triangle">
            <a:avLst/>
          </a:prstGeom>
          <a:solidFill>
            <a:schemeClr val="accent1">
              <a:lumMod val="20000"/>
              <a:lumOff val="80000"/>
            </a:schemeClr>
          </a:solidFill>
          <a:ln w="12700" cap="flat" cmpd="sng" algn="ctr">
            <a:noFill/>
            <a:prstDash val="solid"/>
            <a:miter lim="800000"/>
          </a:ln>
          <a:effectLst/>
        </p:spPr>
        <p:txBody>
          <a:bodyPr anchor="ctr"/>
          <a:lstStyle/>
          <a:p>
            <a:pPr algn="ctr">
              <a:defRPr/>
            </a:pPr>
            <a:endParaRPr lang="zh-CN" altLang="en-US" kern="0">
              <a:solidFill>
                <a:srgbClr val="FFC20F"/>
              </a:solidFill>
              <a:ea typeface="幼圆"/>
            </a:endParaRPr>
          </a:p>
        </p:txBody>
      </p:sp>
      <p:sp>
        <p:nvSpPr>
          <p:cNvPr id="22" name="等腰三角形 21"/>
          <p:cNvSpPr/>
          <p:nvPr/>
        </p:nvSpPr>
        <p:spPr>
          <a:xfrm rot="15569576">
            <a:off x="8378826" y="3128963"/>
            <a:ext cx="396875" cy="342900"/>
          </a:xfrm>
          <a:prstGeom prst="triangle">
            <a:avLst/>
          </a:prstGeom>
          <a:solidFill>
            <a:schemeClr val="accent1">
              <a:lumMod val="60000"/>
              <a:lumOff val="40000"/>
            </a:schemeClr>
          </a:solidFill>
          <a:ln w="12700" cap="flat" cmpd="sng" algn="ctr">
            <a:noFill/>
            <a:prstDash val="solid"/>
            <a:miter lim="800000"/>
          </a:ln>
          <a:effectLst/>
        </p:spPr>
        <p:txBody>
          <a:bodyPr anchor="ctr"/>
          <a:lstStyle/>
          <a:p>
            <a:pPr algn="ctr">
              <a:defRPr/>
            </a:pPr>
            <a:endParaRPr lang="zh-CN" altLang="en-US" kern="0">
              <a:solidFill>
                <a:srgbClr val="FFC20F"/>
              </a:solidFill>
              <a:ea typeface="幼圆"/>
            </a:endParaRPr>
          </a:p>
        </p:txBody>
      </p:sp>
      <p:sp>
        <p:nvSpPr>
          <p:cNvPr id="23" name="等腰三角形 22"/>
          <p:cNvSpPr/>
          <p:nvPr/>
        </p:nvSpPr>
        <p:spPr>
          <a:xfrm rot="21371394">
            <a:off x="8247063" y="1804989"/>
            <a:ext cx="266700" cy="230187"/>
          </a:xfrm>
          <a:prstGeom prst="triangle">
            <a:avLst/>
          </a:prstGeom>
          <a:solidFill>
            <a:schemeClr val="accent1">
              <a:lumMod val="60000"/>
              <a:lumOff val="40000"/>
            </a:schemeClr>
          </a:solidFill>
          <a:ln w="12700" cap="flat" cmpd="sng" algn="ctr">
            <a:noFill/>
            <a:prstDash val="solid"/>
            <a:miter lim="800000"/>
          </a:ln>
          <a:effectLst/>
        </p:spPr>
        <p:txBody>
          <a:bodyPr anchor="ctr"/>
          <a:lstStyle/>
          <a:p>
            <a:pPr algn="ctr">
              <a:defRPr/>
            </a:pPr>
            <a:endParaRPr lang="zh-CN" altLang="en-US" kern="0">
              <a:solidFill>
                <a:srgbClr val="FFC20F"/>
              </a:solidFill>
              <a:ea typeface="幼圆"/>
            </a:endParaRPr>
          </a:p>
        </p:txBody>
      </p:sp>
      <p:sp>
        <p:nvSpPr>
          <p:cNvPr id="24" name="等腰三角形 23"/>
          <p:cNvSpPr/>
          <p:nvPr/>
        </p:nvSpPr>
        <p:spPr>
          <a:xfrm rot="12912161">
            <a:off x="9288463" y="3487739"/>
            <a:ext cx="944562" cy="815975"/>
          </a:xfrm>
          <a:prstGeom prst="triangle">
            <a:avLst/>
          </a:prstGeom>
          <a:solidFill>
            <a:schemeClr val="accent1"/>
          </a:solidFill>
          <a:ln w="12700" cap="flat" cmpd="sng" algn="ctr">
            <a:noFill/>
            <a:prstDash val="solid"/>
            <a:miter lim="800000"/>
          </a:ln>
          <a:effectLst/>
        </p:spPr>
        <p:txBody>
          <a:bodyPr anchor="ctr"/>
          <a:lstStyle/>
          <a:p>
            <a:pPr algn="ctr">
              <a:defRPr/>
            </a:pPr>
            <a:endParaRPr lang="zh-CN" altLang="en-US" kern="0">
              <a:solidFill>
                <a:srgbClr val="FFC20F"/>
              </a:solidFill>
              <a:ea typeface="幼圆"/>
            </a:endParaRPr>
          </a:p>
        </p:txBody>
      </p:sp>
      <p:sp>
        <p:nvSpPr>
          <p:cNvPr id="25" name="等腰三角形 24"/>
          <p:cNvSpPr/>
          <p:nvPr/>
        </p:nvSpPr>
        <p:spPr>
          <a:xfrm rot="12912161">
            <a:off x="9156700" y="3427413"/>
            <a:ext cx="1176338" cy="1014412"/>
          </a:xfrm>
          <a:prstGeom prst="triangle">
            <a:avLst/>
          </a:prstGeom>
          <a:noFill/>
          <a:ln w="12700" cap="flat" cmpd="sng" algn="ctr">
            <a:solidFill>
              <a:schemeClr val="accent1"/>
            </a:solidFill>
            <a:prstDash val="solid"/>
            <a:miter lim="800000"/>
          </a:ln>
          <a:effectLst/>
        </p:spPr>
        <p:txBody>
          <a:bodyPr anchor="ctr"/>
          <a:lstStyle/>
          <a:p>
            <a:pPr algn="ctr">
              <a:defRPr/>
            </a:pPr>
            <a:endParaRPr lang="zh-CN" altLang="en-US" kern="0">
              <a:solidFill>
                <a:srgbClr val="FFC20F"/>
              </a:solidFill>
              <a:ea typeface="幼圆"/>
            </a:endParaRPr>
          </a:p>
        </p:txBody>
      </p:sp>
      <p:sp>
        <p:nvSpPr>
          <p:cNvPr id="26" name="椭圆 25"/>
          <p:cNvSpPr/>
          <p:nvPr/>
        </p:nvSpPr>
        <p:spPr>
          <a:xfrm rot="9110320">
            <a:off x="10477500" y="3792539"/>
            <a:ext cx="114300" cy="115887"/>
          </a:xfrm>
          <a:prstGeom prst="ellipse">
            <a:avLst/>
          </a:prstGeom>
          <a:solidFill>
            <a:schemeClr val="accent1"/>
          </a:solidFill>
          <a:ln w="12700" cap="flat" cmpd="sng" algn="ctr">
            <a:noFill/>
            <a:prstDash val="solid"/>
            <a:miter lim="800000"/>
          </a:ln>
          <a:effectLst/>
        </p:spPr>
        <p:txBody>
          <a:bodyPr anchor="ctr"/>
          <a:lstStyle/>
          <a:p>
            <a:pPr algn="ctr">
              <a:defRPr/>
            </a:pPr>
            <a:endParaRPr lang="zh-CN" altLang="en-US" kern="0">
              <a:solidFill>
                <a:srgbClr val="FFFFFF"/>
              </a:solidFill>
              <a:ea typeface="幼圆"/>
            </a:endParaRPr>
          </a:p>
        </p:txBody>
      </p:sp>
      <p:sp>
        <p:nvSpPr>
          <p:cNvPr id="27" name="椭圆 26"/>
          <p:cNvSpPr/>
          <p:nvPr/>
        </p:nvSpPr>
        <p:spPr>
          <a:xfrm rot="9110320">
            <a:off x="9388475" y="4295775"/>
            <a:ext cx="115888" cy="115888"/>
          </a:xfrm>
          <a:prstGeom prst="ellipse">
            <a:avLst/>
          </a:prstGeom>
          <a:solidFill>
            <a:schemeClr val="accent1"/>
          </a:solidFill>
          <a:ln w="12700" cap="flat" cmpd="sng" algn="ctr">
            <a:noFill/>
            <a:prstDash val="solid"/>
            <a:miter lim="800000"/>
          </a:ln>
          <a:effectLst/>
        </p:spPr>
        <p:txBody>
          <a:bodyPr anchor="ctr"/>
          <a:lstStyle/>
          <a:p>
            <a:pPr algn="ctr">
              <a:defRPr/>
            </a:pPr>
            <a:endParaRPr lang="zh-CN" altLang="en-US" kern="0">
              <a:solidFill>
                <a:srgbClr val="FFFFFF"/>
              </a:solidFill>
              <a:ea typeface="幼圆"/>
            </a:endParaRPr>
          </a:p>
        </p:txBody>
      </p:sp>
      <p:sp>
        <p:nvSpPr>
          <p:cNvPr id="28" name="椭圆 27"/>
          <p:cNvSpPr/>
          <p:nvPr/>
        </p:nvSpPr>
        <p:spPr>
          <a:xfrm rot="9110320">
            <a:off x="9505950" y="3132139"/>
            <a:ext cx="114300" cy="115887"/>
          </a:xfrm>
          <a:prstGeom prst="ellipse">
            <a:avLst/>
          </a:prstGeom>
          <a:solidFill>
            <a:schemeClr val="accent1"/>
          </a:solidFill>
          <a:ln w="12700" cap="flat" cmpd="sng" algn="ctr">
            <a:noFill/>
            <a:prstDash val="solid"/>
            <a:miter lim="800000"/>
          </a:ln>
          <a:effectLst/>
        </p:spPr>
        <p:txBody>
          <a:bodyPr anchor="ctr"/>
          <a:lstStyle/>
          <a:p>
            <a:pPr algn="ctr">
              <a:defRPr/>
            </a:pPr>
            <a:endParaRPr lang="zh-CN" altLang="en-US" kern="0">
              <a:solidFill>
                <a:srgbClr val="FFFFFF"/>
              </a:solidFill>
              <a:ea typeface="幼圆"/>
            </a:endParaRPr>
          </a:p>
        </p:txBody>
      </p:sp>
      <p:sp>
        <p:nvSpPr>
          <p:cNvPr id="29" name="等腰三角形 28"/>
          <p:cNvSpPr/>
          <p:nvPr/>
        </p:nvSpPr>
        <p:spPr>
          <a:xfrm rot="18210217">
            <a:off x="7838282" y="2162970"/>
            <a:ext cx="127000" cy="109537"/>
          </a:xfrm>
          <a:prstGeom prst="triangle">
            <a:avLst/>
          </a:prstGeom>
          <a:solidFill>
            <a:schemeClr val="accent1">
              <a:lumMod val="20000"/>
              <a:lumOff val="80000"/>
            </a:schemeClr>
          </a:solidFill>
          <a:ln w="12700" cap="flat" cmpd="sng" algn="ctr">
            <a:noFill/>
            <a:prstDash val="solid"/>
            <a:miter lim="800000"/>
          </a:ln>
          <a:effectLst/>
        </p:spPr>
        <p:txBody>
          <a:bodyPr anchor="ctr"/>
          <a:lstStyle/>
          <a:p>
            <a:pPr algn="ctr">
              <a:defRPr/>
            </a:pPr>
            <a:endParaRPr lang="zh-CN" altLang="en-US" kern="0">
              <a:solidFill>
                <a:srgbClr val="FFC20F"/>
              </a:solidFill>
              <a:ea typeface="幼圆"/>
            </a:endParaRPr>
          </a:p>
        </p:txBody>
      </p:sp>
      <p:sp>
        <p:nvSpPr>
          <p:cNvPr id="30" name="等腰三角形 29"/>
          <p:cNvSpPr/>
          <p:nvPr/>
        </p:nvSpPr>
        <p:spPr>
          <a:xfrm rot="8748521">
            <a:off x="8196264" y="2314575"/>
            <a:ext cx="128587" cy="109538"/>
          </a:xfrm>
          <a:prstGeom prst="triangle">
            <a:avLst/>
          </a:prstGeom>
          <a:solidFill>
            <a:schemeClr val="accent1">
              <a:lumMod val="40000"/>
              <a:lumOff val="60000"/>
            </a:schemeClr>
          </a:solidFill>
          <a:ln w="12700" cap="flat" cmpd="sng" algn="ctr">
            <a:noFill/>
            <a:prstDash val="solid"/>
            <a:miter lim="800000"/>
          </a:ln>
          <a:effectLst/>
        </p:spPr>
        <p:txBody>
          <a:bodyPr anchor="ctr"/>
          <a:lstStyle/>
          <a:p>
            <a:pPr algn="ctr">
              <a:defRPr/>
            </a:pPr>
            <a:endParaRPr lang="zh-CN" altLang="en-US" kern="0">
              <a:solidFill>
                <a:srgbClr val="FFC20F"/>
              </a:solidFill>
              <a:ea typeface="幼圆"/>
            </a:endParaRPr>
          </a:p>
        </p:txBody>
      </p:sp>
      <p:cxnSp>
        <p:nvCxnSpPr>
          <p:cNvPr id="31" name="Straight Connector 13"/>
          <p:cNvCxnSpPr>
            <a:cxnSpLocks noChangeShapeType="1"/>
          </p:cNvCxnSpPr>
          <p:nvPr/>
        </p:nvCxnSpPr>
        <p:spPr bwMode="auto">
          <a:xfrm flipH="1">
            <a:off x="1524000" y="4110038"/>
            <a:ext cx="6732588" cy="0"/>
          </a:xfrm>
          <a:prstGeom prst="line">
            <a:avLst/>
          </a:prstGeom>
          <a:noFill/>
          <a:ln w="19050" cap="sq" algn="ctr">
            <a:solidFill>
              <a:schemeClr val="accent1"/>
            </a:solidFill>
            <a:miter lim="800000"/>
            <a:headEnd type="oval" w="med" len="med"/>
            <a:tailEnd/>
          </a:ln>
          <a:extLst>
            <a:ext uri="{909E8E84-426E-40DD-AFC4-6F175D3DCCD1}">
              <a14:hiddenFill xmlns:a14="http://schemas.microsoft.com/office/drawing/2010/main">
                <a:noFill/>
              </a14:hiddenFill>
            </a:ext>
          </a:extLst>
        </p:spPr>
      </p:cxnSp>
      <p:sp>
        <p:nvSpPr>
          <p:cNvPr id="2" name="灯片编号占位符 1"/>
          <p:cNvSpPr>
            <a:spLocks noGrp="1"/>
          </p:cNvSpPr>
          <p:nvPr>
            <p:ph type="sldNum" sz="quarter" idx="10"/>
          </p:nvPr>
        </p:nvSpPr>
        <p:spPr/>
        <p:txBody>
          <a:bodyPr/>
          <a:lstStyle/>
          <a:p>
            <a:fld id="{023126B9-07AC-4BAF-B3D7-FAC1D3999DA4}" type="slidenum">
              <a:rPr lang="zh-CN" altLang="en-US" smtClean="0"/>
              <a:pPr/>
              <a:t>31</a:t>
            </a:fld>
            <a:endParaRPr lang="zh-CN" altLang="en-US" dirty="0"/>
          </a:p>
        </p:txBody>
      </p:sp>
    </p:spTree>
    <p:extLst>
      <p:ext uri="{BB962C8B-B14F-4D97-AF65-F5344CB8AC3E}">
        <p14:creationId xmlns:p14="http://schemas.microsoft.com/office/powerpoint/2010/main" val="157139832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17" name="矩形 16"/>
          <p:cNvSpPr/>
          <p:nvPr/>
        </p:nvSpPr>
        <p:spPr>
          <a:xfrm>
            <a:off x="8792" y="1468322"/>
            <a:ext cx="12192000" cy="3886200"/>
          </a:xfrm>
          <a:prstGeom prst="rect">
            <a:avLst/>
          </a:prstGeom>
          <a:solidFill>
            <a:schemeClr val="bg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8"/>
          <p:cNvSpPr txBox="1">
            <a:spLocks noChangeArrowheads="1"/>
          </p:cNvSpPr>
          <p:nvPr/>
        </p:nvSpPr>
        <p:spPr bwMode="auto">
          <a:xfrm>
            <a:off x="1056119" y="2313751"/>
            <a:ext cx="10410458"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r>
              <a:rPr lang="zh-CN" altLang="en-US" sz="6600" b="1" dirty="0">
                <a:solidFill>
                  <a:schemeClr val="accent1">
                    <a:lumMod val="75000"/>
                  </a:schemeClr>
                </a:solidFill>
                <a:latin typeface="微软雅黑" pitchFamily="34" charset="-122"/>
                <a:ea typeface="微软雅黑" pitchFamily="34" charset="-122"/>
              </a:rPr>
              <a:t>请您批评指正，谢谢</a:t>
            </a:r>
          </a:p>
        </p:txBody>
      </p:sp>
      <p:grpSp>
        <p:nvGrpSpPr>
          <p:cNvPr id="2" name="组合 1"/>
          <p:cNvGrpSpPr/>
          <p:nvPr/>
        </p:nvGrpSpPr>
        <p:grpSpPr>
          <a:xfrm>
            <a:off x="4217376" y="4095781"/>
            <a:ext cx="6698426" cy="496887"/>
            <a:chOff x="4111872" y="3952989"/>
            <a:chExt cx="5506900" cy="496887"/>
          </a:xfrm>
        </p:grpSpPr>
        <p:sp>
          <p:nvSpPr>
            <p:cNvPr id="13" name="文本框 10"/>
            <p:cNvSpPr txBox="1">
              <a:spLocks noChangeArrowheads="1"/>
            </p:cNvSpPr>
            <p:nvPr/>
          </p:nvSpPr>
          <p:spPr bwMode="auto">
            <a:xfrm>
              <a:off x="4600230" y="4016766"/>
              <a:ext cx="501854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r>
                <a:rPr lang="zh-CN" altLang="en-US">
                  <a:latin typeface="微软雅黑" pitchFamily="34" charset="-122"/>
                  <a:ea typeface="微软雅黑" pitchFamily="34" charset="-122"/>
                </a:rPr>
                <a:t>计算机网络及应用编程实践</a:t>
              </a:r>
              <a:endParaRPr lang="zh-CN" altLang="en-US" dirty="0">
                <a:latin typeface="微软雅黑" pitchFamily="34" charset="-122"/>
                <a:ea typeface="微软雅黑" pitchFamily="34" charset="-122"/>
              </a:endParaRPr>
            </a:p>
          </p:txBody>
        </p:sp>
        <p:sp>
          <p:nvSpPr>
            <p:cNvPr id="14" name="圆角矩形 11"/>
            <p:cNvSpPr>
              <a:spLocks noChangeArrowheads="1"/>
            </p:cNvSpPr>
            <p:nvPr/>
          </p:nvSpPr>
          <p:spPr bwMode="auto">
            <a:xfrm>
              <a:off x="4111872" y="3952989"/>
              <a:ext cx="3657600" cy="496887"/>
            </a:xfrm>
            <a:prstGeom prst="roundRect">
              <a:avLst>
                <a:gd name="adj" fmla="val 16667"/>
              </a:avLst>
            </a:prstGeom>
            <a:noFill/>
            <a:ln w="12700">
              <a:solidFill>
                <a:srgbClr val="7F7F7F"/>
              </a:solidFill>
              <a:round/>
              <a:headEnd/>
              <a:tailEnd/>
            </a:ln>
            <a:extLst>
              <a:ext uri="{909E8E84-426E-40DD-AFC4-6F175D3DCCD1}">
                <a14:hiddenFill xmlns:a14="http://schemas.microsoft.com/office/drawing/2010/main">
                  <a:solidFill>
                    <a:srgbClr val="FFFFFF"/>
                  </a:solidFill>
                </a14:hiddenFill>
              </a:ext>
            </a:extLst>
          </p:spPr>
          <p:txBody>
            <a:bodyPr anchor="ctr"/>
            <a:lstStyle/>
            <a:p>
              <a:pPr algn="ctr" eaLnBrk="1" hangingPunct="1"/>
              <a:endParaRPr lang="zh-CN" altLang="en-US">
                <a:solidFill>
                  <a:srgbClr val="FFFFFF"/>
                </a:solidFill>
              </a:endParaRPr>
            </a:p>
          </p:txBody>
        </p:sp>
      </p:grpSp>
      <p:sp>
        <p:nvSpPr>
          <p:cNvPr id="3" name="灯片编号占位符 2"/>
          <p:cNvSpPr>
            <a:spLocks noGrp="1"/>
          </p:cNvSpPr>
          <p:nvPr>
            <p:ph type="sldNum" sz="quarter" idx="10"/>
          </p:nvPr>
        </p:nvSpPr>
        <p:spPr/>
        <p:txBody>
          <a:bodyPr/>
          <a:lstStyle/>
          <a:p>
            <a:fld id="{023126B9-07AC-4BAF-B3D7-FAC1D3999DA4}" type="slidenum">
              <a:rPr lang="zh-CN" altLang="en-US" smtClean="0"/>
              <a:pPr/>
              <a:t>32</a:t>
            </a:fld>
            <a:endParaRPr lang="zh-CN" altLang="en-US" dirty="0"/>
          </a:p>
        </p:txBody>
      </p:sp>
    </p:spTree>
    <p:extLst>
      <p:ext uri="{BB962C8B-B14F-4D97-AF65-F5344CB8AC3E}">
        <p14:creationId xmlns:p14="http://schemas.microsoft.com/office/powerpoint/2010/main" val="186725380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灯片编号占位符 18"/>
          <p:cNvSpPr>
            <a:spLocks noGrp="1"/>
          </p:cNvSpPr>
          <p:nvPr>
            <p:ph type="sldNum" sz="quarter" idx="10"/>
          </p:nvPr>
        </p:nvSpPr>
        <p:spPr/>
        <p:txBody>
          <a:bodyPr/>
          <a:lstStyle/>
          <a:p>
            <a:fld id="{023126B9-07AC-4BAF-B3D7-FAC1D3999DA4}" type="slidenum">
              <a:rPr lang="zh-CN" altLang="en-US" smtClean="0"/>
              <a:pPr/>
              <a:t>4</a:t>
            </a:fld>
            <a:endParaRPr lang="zh-CN" altLang="en-US" dirty="0"/>
          </a:p>
        </p:txBody>
      </p:sp>
      <p:sp>
        <p:nvSpPr>
          <p:cNvPr id="20" name="文本框 19"/>
          <p:cNvSpPr txBox="1"/>
          <p:nvPr/>
        </p:nvSpPr>
        <p:spPr>
          <a:xfrm>
            <a:off x="1551056" y="308511"/>
            <a:ext cx="6569324" cy="461665"/>
          </a:xfrm>
          <a:prstGeom prst="rect">
            <a:avLst/>
          </a:prstGeom>
          <a:noFill/>
        </p:spPr>
        <p:txBody>
          <a:bodyPr wrap="square" rtlCol="0">
            <a:spAutoFit/>
          </a:bodyPr>
          <a:lstStyle/>
          <a:p>
            <a:r>
              <a:rPr lang="zh-CN" altLang="en-US" sz="2400">
                <a:solidFill>
                  <a:schemeClr val="bg2">
                    <a:lumMod val="25000"/>
                  </a:schemeClr>
                </a:solidFill>
                <a:latin typeface="方正兰亭粗黑_GBK" panose="02000000000000000000" pitchFamily="2" charset="-122"/>
                <a:ea typeface="方正兰亭粗黑_GBK" panose="02000000000000000000" pitchFamily="2" charset="-122"/>
              </a:rPr>
              <a:t>应用协议描述</a:t>
            </a:r>
            <a:endParaRPr lang="zh-CN" altLang="en-US" sz="2400" dirty="0">
              <a:solidFill>
                <a:schemeClr val="bg2">
                  <a:lumMod val="25000"/>
                </a:schemeClr>
              </a:solidFill>
              <a:latin typeface="方正兰亭粗黑_GBK" panose="02000000000000000000" pitchFamily="2" charset="-122"/>
              <a:ea typeface="方正兰亭粗黑_GBK" panose="02000000000000000000" pitchFamily="2" charset="-122"/>
            </a:endParaRPr>
          </a:p>
        </p:txBody>
      </p:sp>
      <p:sp>
        <p:nvSpPr>
          <p:cNvPr id="21" name="任意多边形 20"/>
          <p:cNvSpPr/>
          <p:nvPr/>
        </p:nvSpPr>
        <p:spPr>
          <a:xfrm flipH="1">
            <a:off x="1341487" y="780336"/>
            <a:ext cx="2853178" cy="45719"/>
          </a:xfrm>
          <a:custGeom>
            <a:avLst/>
            <a:gdLst>
              <a:gd name="connsiteX0" fmla="*/ 7977051 w 7977051"/>
              <a:gd name="connsiteY0" fmla="*/ 0 h 31619"/>
              <a:gd name="connsiteX1" fmla="*/ 0 w 7977051"/>
              <a:gd name="connsiteY1" fmla="*/ 0 h 31619"/>
              <a:gd name="connsiteX2" fmla="*/ 0 w 7977051"/>
              <a:gd name="connsiteY2" fmla="*/ 31619 h 31619"/>
              <a:gd name="connsiteX3" fmla="*/ 7977051 w 7977051"/>
              <a:gd name="connsiteY3" fmla="*/ 31619 h 31619"/>
              <a:gd name="connsiteX4" fmla="*/ 7977051 w 7977051"/>
              <a:gd name="connsiteY4" fmla="*/ 15810 h 3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7051" h="31619">
                <a:moveTo>
                  <a:pt x="7977051" y="0"/>
                </a:moveTo>
                <a:lnTo>
                  <a:pt x="0" y="0"/>
                </a:lnTo>
                <a:lnTo>
                  <a:pt x="0" y="31619"/>
                </a:lnTo>
                <a:lnTo>
                  <a:pt x="7977051" y="31619"/>
                </a:lnTo>
                <a:lnTo>
                  <a:pt x="7977051" y="1581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endParaRPr>
          </a:p>
        </p:txBody>
      </p:sp>
      <p:pic>
        <p:nvPicPr>
          <p:cNvPr id="22" name="图片 2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4902" y="364144"/>
            <a:ext cx="812064" cy="812064"/>
          </a:xfrm>
          <a:prstGeom prst="rect">
            <a:avLst/>
          </a:prstGeom>
        </p:spPr>
      </p:pic>
      <p:sp>
        <p:nvSpPr>
          <p:cNvPr id="25" name="文本框 24">
            <a:extLst>
              <a:ext uri="{FF2B5EF4-FFF2-40B4-BE49-F238E27FC236}">
                <a16:creationId xmlns:a16="http://schemas.microsoft.com/office/drawing/2014/main" id="{6107EF14-7C8D-4CDE-AB68-061E7D156C12}"/>
              </a:ext>
            </a:extLst>
          </p:cNvPr>
          <p:cNvSpPr txBox="1"/>
          <p:nvPr/>
        </p:nvSpPr>
        <p:spPr>
          <a:xfrm>
            <a:off x="2188197" y="2223790"/>
            <a:ext cx="8046733" cy="2245808"/>
          </a:xfrm>
          <a:prstGeom prst="rect">
            <a:avLst/>
          </a:prstGeom>
          <a:noFill/>
        </p:spPr>
        <p:txBody>
          <a:bodyPr wrap="square">
            <a:spAutoFit/>
          </a:bodyPr>
          <a:lstStyle/>
          <a:p>
            <a:pPr indent="304800">
              <a:lnSpc>
                <a:spcPct val="150000"/>
              </a:lnSpc>
            </a:pPr>
            <a:r>
              <a:rPr lang="en-US" altLang="zh-CN" sz="2400">
                <a:effectLst/>
                <a:latin typeface="Times New Roman" panose="02020603050405020304" pitchFamily="18" charset="0"/>
                <a:ea typeface="宋体" panose="02010600030101010101" pitchFamily="2" charset="-122"/>
                <a:cs typeface="Times New Roman" panose="02020603050405020304" pitchFamily="18" charset="0"/>
              </a:rPr>
              <a:t>FTP</a:t>
            </a:r>
            <a:r>
              <a:rPr lang="zh-CN" altLang="zh-CN" sz="240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2400">
                <a:effectLst/>
                <a:latin typeface="Times New Roman" panose="02020603050405020304" pitchFamily="18" charset="0"/>
                <a:ea typeface="宋体" panose="02010600030101010101" pitchFamily="2" charset="-122"/>
                <a:cs typeface="Times New Roman" panose="02020603050405020304" pitchFamily="18" charset="0"/>
              </a:rPr>
              <a:t>File Transfer Protocol</a:t>
            </a:r>
            <a:r>
              <a:rPr lang="zh-CN" altLang="zh-CN" sz="2400">
                <a:effectLst/>
                <a:latin typeface="Times New Roman" panose="02020603050405020304" pitchFamily="18" charset="0"/>
                <a:ea typeface="宋体" panose="02010600030101010101" pitchFamily="2" charset="-122"/>
                <a:cs typeface="Times New Roman" panose="02020603050405020304" pitchFamily="18" charset="0"/>
              </a:rPr>
              <a:t>，文件传输协议）是一种</a:t>
            </a:r>
            <a:r>
              <a:rPr lang="en-US" altLang="zh-CN" sz="2400">
                <a:effectLst/>
                <a:latin typeface="Times New Roman" panose="02020603050405020304" pitchFamily="18" charset="0"/>
                <a:ea typeface="宋体" panose="02010600030101010101" pitchFamily="2" charset="-122"/>
                <a:cs typeface="Times New Roman" panose="02020603050405020304" pitchFamily="18" charset="0"/>
              </a:rPr>
              <a:t>client/server</a:t>
            </a:r>
            <a:r>
              <a:rPr lang="zh-CN" altLang="zh-CN" sz="2400">
                <a:effectLst/>
                <a:latin typeface="Times New Roman" panose="02020603050405020304" pitchFamily="18" charset="0"/>
                <a:ea typeface="宋体" panose="02010600030101010101" pitchFamily="2" charset="-122"/>
                <a:cs typeface="Times New Roman" panose="02020603050405020304" pitchFamily="18" charset="0"/>
              </a:rPr>
              <a:t>模式的应用层协议，作为网络共享文件的传输协议，其屏蔽了各计算机系统的细节，因而适合于在异构网络中任意计算机之间传送文件。</a:t>
            </a:r>
            <a:endParaRPr lang="zh-CN" altLang="zh-CN" sz="2400">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007445090"/>
      </p:ext>
    </p:extLst>
  </p:cSld>
  <p:clrMapOvr>
    <a:masterClrMapping/>
  </p:clrMapOvr>
  <p:transition spd="slow">
    <p:cove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灯片编号占位符 11"/>
          <p:cNvSpPr>
            <a:spLocks noGrp="1"/>
          </p:cNvSpPr>
          <p:nvPr>
            <p:ph type="sldNum" sz="quarter" idx="10"/>
          </p:nvPr>
        </p:nvSpPr>
        <p:spPr/>
        <p:txBody>
          <a:bodyPr/>
          <a:lstStyle/>
          <a:p>
            <a:fld id="{023126B9-07AC-4BAF-B3D7-FAC1D3999DA4}" type="slidenum">
              <a:rPr lang="zh-CN" altLang="en-US" smtClean="0"/>
              <a:pPr/>
              <a:t>5</a:t>
            </a:fld>
            <a:endParaRPr lang="zh-CN" altLang="en-US" dirty="0"/>
          </a:p>
        </p:txBody>
      </p:sp>
      <p:sp>
        <p:nvSpPr>
          <p:cNvPr id="13" name="文本框 12"/>
          <p:cNvSpPr txBox="1"/>
          <p:nvPr/>
        </p:nvSpPr>
        <p:spPr>
          <a:xfrm>
            <a:off x="1166966" y="247542"/>
            <a:ext cx="6569324" cy="461665"/>
          </a:xfrm>
          <a:prstGeom prst="rect">
            <a:avLst/>
          </a:prstGeom>
          <a:noFill/>
        </p:spPr>
        <p:txBody>
          <a:bodyPr wrap="square" rtlCol="0">
            <a:spAutoFit/>
          </a:bodyPr>
          <a:lstStyle/>
          <a:p>
            <a:r>
              <a:rPr lang="en-US" altLang="zh-CN" sz="2400">
                <a:solidFill>
                  <a:schemeClr val="bg2">
                    <a:lumMod val="25000"/>
                  </a:schemeClr>
                </a:solidFill>
                <a:latin typeface="方正兰亭粗黑_GBK" panose="02000000000000000000" pitchFamily="2" charset="-122"/>
                <a:ea typeface="方正兰亭粗黑_GBK" panose="02000000000000000000" pitchFamily="2" charset="-122"/>
              </a:rPr>
              <a:t>ftp</a:t>
            </a:r>
            <a:r>
              <a:rPr lang="zh-CN" altLang="en-US" sz="2400">
                <a:solidFill>
                  <a:schemeClr val="bg2">
                    <a:lumMod val="25000"/>
                  </a:schemeClr>
                </a:solidFill>
                <a:latin typeface="方正兰亭粗黑_GBK" panose="02000000000000000000" pitchFamily="2" charset="-122"/>
                <a:ea typeface="方正兰亭粗黑_GBK" panose="02000000000000000000" pitchFamily="2" charset="-122"/>
              </a:rPr>
              <a:t>基本功能与附加功能</a:t>
            </a:r>
            <a:endParaRPr lang="zh-CN" altLang="en-US" sz="2400" dirty="0">
              <a:solidFill>
                <a:schemeClr val="bg2">
                  <a:lumMod val="25000"/>
                </a:schemeClr>
              </a:solidFill>
              <a:latin typeface="方正兰亭粗黑_GBK" panose="02000000000000000000" pitchFamily="2" charset="-122"/>
              <a:ea typeface="方正兰亭粗黑_GBK" panose="02000000000000000000" pitchFamily="2" charset="-122"/>
            </a:endParaRPr>
          </a:p>
        </p:txBody>
      </p:sp>
      <p:sp>
        <p:nvSpPr>
          <p:cNvPr id="14" name="任意多边形 13"/>
          <p:cNvSpPr/>
          <p:nvPr/>
        </p:nvSpPr>
        <p:spPr>
          <a:xfrm flipH="1" flipV="1">
            <a:off x="1229932" y="734617"/>
            <a:ext cx="3219719" cy="45719"/>
          </a:xfrm>
          <a:custGeom>
            <a:avLst/>
            <a:gdLst>
              <a:gd name="connsiteX0" fmla="*/ 7977051 w 7977051"/>
              <a:gd name="connsiteY0" fmla="*/ 0 h 31619"/>
              <a:gd name="connsiteX1" fmla="*/ 0 w 7977051"/>
              <a:gd name="connsiteY1" fmla="*/ 0 h 31619"/>
              <a:gd name="connsiteX2" fmla="*/ 0 w 7977051"/>
              <a:gd name="connsiteY2" fmla="*/ 31619 h 31619"/>
              <a:gd name="connsiteX3" fmla="*/ 7977051 w 7977051"/>
              <a:gd name="connsiteY3" fmla="*/ 31619 h 31619"/>
              <a:gd name="connsiteX4" fmla="*/ 7977051 w 7977051"/>
              <a:gd name="connsiteY4" fmla="*/ 15810 h 3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7051" h="31619">
                <a:moveTo>
                  <a:pt x="7977051" y="0"/>
                </a:moveTo>
                <a:lnTo>
                  <a:pt x="0" y="0"/>
                </a:lnTo>
                <a:lnTo>
                  <a:pt x="0" y="31619"/>
                </a:lnTo>
                <a:lnTo>
                  <a:pt x="7977051" y="31619"/>
                </a:lnTo>
                <a:lnTo>
                  <a:pt x="7977051" y="1581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endParaRPr>
          </a:p>
        </p:txBody>
      </p:sp>
      <p:pic>
        <p:nvPicPr>
          <p:cNvPr id="15" name="图片 1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4902" y="364144"/>
            <a:ext cx="812064" cy="812064"/>
          </a:xfrm>
          <a:prstGeom prst="rect">
            <a:avLst/>
          </a:prstGeom>
        </p:spPr>
      </p:pic>
      <p:sp>
        <p:nvSpPr>
          <p:cNvPr id="18" name="文本框 17">
            <a:extLst>
              <a:ext uri="{FF2B5EF4-FFF2-40B4-BE49-F238E27FC236}">
                <a16:creationId xmlns:a16="http://schemas.microsoft.com/office/drawing/2014/main" id="{5FB22008-C015-4A5C-8B8D-95D0A8AD8B70}"/>
              </a:ext>
            </a:extLst>
          </p:cNvPr>
          <p:cNvSpPr txBox="1"/>
          <p:nvPr/>
        </p:nvSpPr>
        <p:spPr>
          <a:xfrm>
            <a:off x="6096000" y="1729641"/>
            <a:ext cx="6104586" cy="2956963"/>
          </a:xfrm>
          <a:prstGeom prst="rect">
            <a:avLst/>
          </a:prstGeom>
          <a:noFill/>
        </p:spPr>
        <p:txBody>
          <a:bodyPr wrap="square">
            <a:spAutoFit/>
          </a:bodyPr>
          <a:lstStyle/>
          <a:p>
            <a:pPr indent="304800">
              <a:lnSpc>
                <a:spcPct val="150000"/>
              </a:lnSpc>
            </a:pPr>
            <a:r>
              <a:rPr lang="zh-CN" altLang="zh-CN" sz="1800" dirty="0">
                <a:effectLst/>
                <a:latin typeface="Times New Roman" panose="02020603050405020304" pitchFamily="18" charset="0"/>
                <a:ea typeface="等线" panose="02010600030101010101" pitchFamily="2" charset="-122"/>
                <a:cs typeface="Times New Roman" panose="02020603050405020304" pitchFamily="18" charset="0"/>
              </a:rPr>
              <a:t>（</a:t>
            </a:r>
            <a:r>
              <a:rPr lang="en-US" altLang="zh-CN" sz="1800" dirty="0">
                <a:effectLst/>
                <a:latin typeface="Times New Roman" panose="02020603050405020304" pitchFamily="18" charset="0"/>
                <a:ea typeface="等线" panose="02010600030101010101" pitchFamily="2" charset="-122"/>
                <a:cs typeface="Times New Roman" panose="02020603050405020304" pitchFamily="18" charset="0"/>
              </a:rPr>
              <a:t>1</a:t>
            </a:r>
            <a:r>
              <a:rPr lang="zh-CN" altLang="zh-CN" sz="1800" dirty="0">
                <a:effectLst/>
                <a:latin typeface="Times New Roman" panose="02020603050405020304" pitchFamily="18" charset="0"/>
                <a:ea typeface="等线" panose="02010600030101010101" pitchFamily="2" charset="-122"/>
                <a:cs typeface="Times New Roman" panose="02020603050405020304" pitchFamily="18" charset="0"/>
              </a:rPr>
              <a:t>）客户端交互界面</a:t>
            </a:r>
            <a:endParaRPr lang="zh-CN" altLang="zh-CN" sz="1800" dirty="0">
              <a:effectLst/>
              <a:latin typeface="等线" panose="02010600030101010101" pitchFamily="2" charset="-122"/>
              <a:ea typeface="等线" panose="02010600030101010101" pitchFamily="2" charset="-122"/>
              <a:cs typeface="Times New Roman" panose="02020603050405020304" pitchFamily="18" charset="0"/>
            </a:endParaRPr>
          </a:p>
          <a:p>
            <a:pPr indent="304800">
              <a:lnSpc>
                <a:spcPct val="150000"/>
              </a:lnSpc>
            </a:pPr>
            <a:r>
              <a:rPr lang="zh-CN" altLang="zh-CN" sz="1800" dirty="0">
                <a:effectLst/>
                <a:latin typeface="Times New Roman" panose="02020603050405020304" pitchFamily="18" charset="0"/>
                <a:ea typeface="等线" panose="02010600030101010101" pitchFamily="2" charset="-122"/>
                <a:cs typeface="Times New Roman" panose="02020603050405020304" pitchFamily="18" charset="0"/>
              </a:rPr>
              <a:t>（</a:t>
            </a:r>
            <a:r>
              <a:rPr lang="en-US" altLang="zh-CN" sz="1800" dirty="0">
                <a:effectLst/>
                <a:latin typeface="Times New Roman" panose="02020603050405020304" pitchFamily="18" charset="0"/>
                <a:ea typeface="等线" panose="02010600030101010101" pitchFamily="2" charset="-122"/>
                <a:cs typeface="Times New Roman" panose="02020603050405020304" pitchFamily="18" charset="0"/>
              </a:rPr>
              <a:t>2</a:t>
            </a:r>
            <a:r>
              <a:rPr lang="zh-CN" altLang="zh-CN" sz="1800" dirty="0">
                <a:effectLst/>
                <a:latin typeface="Times New Roman" panose="02020603050405020304" pitchFamily="18" charset="0"/>
                <a:ea typeface="等线" panose="02010600030101010101" pitchFamily="2" charset="-122"/>
                <a:cs typeface="Times New Roman" panose="02020603050405020304" pitchFamily="18" charset="0"/>
              </a:rPr>
              <a:t>）登录</a:t>
            </a:r>
            <a:r>
              <a:rPr lang="zh-CN" altLang="en-US" sz="1800" dirty="0">
                <a:effectLst/>
                <a:latin typeface="Times New Roman" panose="02020603050405020304" pitchFamily="18" charset="0"/>
                <a:ea typeface="等线" panose="02010600030101010101" pitchFamily="2" charset="-122"/>
                <a:cs typeface="Times New Roman" panose="02020603050405020304" pitchFamily="18" charset="0"/>
              </a:rPr>
              <a:t>（用户名和密码对应</a:t>
            </a:r>
            <a:r>
              <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rPr>
              <a:t>USER</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和</a:t>
            </a:r>
            <a:r>
              <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rPr>
              <a:t>PASS </a:t>
            </a:r>
            <a:r>
              <a:rPr lang="zh-CN" altLang="en-US" sz="1800" dirty="0">
                <a:effectLst/>
                <a:latin typeface="Times New Roman" panose="02020603050405020304" pitchFamily="18" charset="0"/>
                <a:ea typeface="等线" panose="02010600030101010101" pitchFamily="2" charset="-122"/>
                <a:cs typeface="Times New Roman" panose="02020603050405020304" pitchFamily="18" charset="0"/>
              </a:rPr>
              <a:t>）</a:t>
            </a:r>
            <a:endParaRPr lang="en-US" altLang="zh-CN" sz="1800" dirty="0">
              <a:effectLst/>
              <a:latin typeface="Times New Roman" panose="02020603050405020304" pitchFamily="18" charset="0"/>
              <a:ea typeface="等线" panose="02010600030101010101" pitchFamily="2" charset="-122"/>
              <a:cs typeface="Times New Roman" panose="02020603050405020304" pitchFamily="18" charset="0"/>
            </a:endParaRPr>
          </a:p>
          <a:p>
            <a:pPr indent="304800">
              <a:lnSpc>
                <a:spcPct val="150000"/>
              </a:lnSpc>
            </a:pPr>
            <a:r>
              <a:rPr lang="zh-CN" altLang="zh-CN" sz="1800" dirty="0">
                <a:effectLst/>
                <a:latin typeface="Times New Roman" panose="02020603050405020304" pitchFamily="18" charset="0"/>
                <a:ea typeface="等线" panose="02010600030101010101" pitchFamily="2" charset="-122"/>
                <a:cs typeface="Times New Roman" panose="02020603050405020304" pitchFamily="18" charset="0"/>
              </a:rPr>
              <a:t>（</a:t>
            </a:r>
            <a:r>
              <a:rPr lang="en-US" altLang="zh-CN" sz="1800" dirty="0">
                <a:effectLst/>
                <a:latin typeface="Times New Roman" panose="02020603050405020304" pitchFamily="18" charset="0"/>
                <a:ea typeface="等线" panose="02010600030101010101" pitchFamily="2" charset="-122"/>
                <a:cs typeface="Times New Roman" panose="02020603050405020304" pitchFamily="18" charset="0"/>
              </a:rPr>
              <a:t>3</a:t>
            </a:r>
            <a:r>
              <a:rPr lang="zh-CN" altLang="zh-CN" sz="1800" dirty="0">
                <a:effectLst/>
                <a:latin typeface="Times New Roman" panose="02020603050405020304" pitchFamily="18" charset="0"/>
                <a:ea typeface="等线" panose="02010600030101010101" pitchFamily="2" charset="-122"/>
                <a:cs typeface="Times New Roman" panose="02020603050405020304" pitchFamily="18" charset="0"/>
              </a:rPr>
              <a:t>）退出（对应命令</a:t>
            </a:r>
            <a:r>
              <a:rPr lang="en-US" altLang="zh-CN" sz="1800" dirty="0">
                <a:effectLst/>
                <a:latin typeface="Times New Roman" panose="02020603050405020304" pitchFamily="18" charset="0"/>
                <a:ea typeface="等线" panose="02010600030101010101" pitchFamily="2" charset="-122"/>
                <a:cs typeface="Times New Roman" panose="02020603050405020304" pitchFamily="18" charset="0"/>
              </a:rPr>
              <a:t>QUIT</a:t>
            </a:r>
            <a:r>
              <a:rPr lang="zh-CN" altLang="zh-CN" sz="1800" dirty="0">
                <a:effectLst/>
                <a:latin typeface="Times New Roman" panose="02020603050405020304" pitchFamily="18" charset="0"/>
                <a:ea typeface="等线" panose="02010600030101010101" pitchFamily="2" charset="-122"/>
                <a:cs typeface="Times New Roman" panose="02020603050405020304" pitchFamily="18" charset="0"/>
              </a:rPr>
              <a:t>）</a:t>
            </a:r>
            <a:endParaRPr lang="en-US" altLang="zh-CN" sz="1800" dirty="0">
              <a:effectLst/>
              <a:latin typeface="Times New Roman" panose="02020603050405020304" pitchFamily="18" charset="0"/>
              <a:ea typeface="等线" panose="02010600030101010101" pitchFamily="2" charset="-122"/>
              <a:cs typeface="Times New Roman" panose="02020603050405020304" pitchFamily="18" charset="0"/>
            </a:endParaRPr>
          </a:p>
          <a:p>
            <a:pPr indent="304800">
              <a:lnSpc>
                <a:spcPct val="150000"/>
              </a:lnSpc>
            </a:pPr>
            <a:r>
              <a:rPr lang="zh-CN" altLang="zh-CN" sz="1800" dirty="0">
                <a:effectLst/>
                <a:latin typeface="Times New Roman" panose="02020603050405020304" pitchFamily="18" charset="0"/>
                <a:ea typeface="等线" panose="02010600030101010101" pitchFamily="2" charset="-122"/>
                <a:cs typeface="Times New Roman" panose="02020603050405020304" pitchFamily="18" charset="0"/>
              </a:rPr>
              <a:t>（</a:t>
            </a:r>
            <a:r>
              <a:rPr lang="en-US" altLang="zh-CN" sz="1800" dirty="0">
                <a:effectLst/>
                <a:latin typeface="Times New Roman" panose="02020603050405020304" pitchFamily="18" charset="0"/>
                <a:ea typeface="等线" panose="02010600030101010101" pitchFamily="2" charset="-122"/>
                <a:cs typeface="Times New Roman" panose="02020603050405020304" pitchFamily="18" charset="0"/>
              </a:rPr>
              <a:t>4</a:t>
            </a:r>
            <a:r>
              <a:rPr lang="zh-CN" altLang="zh-CN" sz="1800" dirty="0">
                <a:effectLst/>
                <a:latin typeface="Times New Roman" panose="02020603050405020304" pitchFamily="18" charset="0"/>
                <a:ea typeface="等线" panose="02010600030101010101" pitchFamily="2" charset="-122"/>
                <a:cs typeface="Times New Roman" panose="02020603050405020304" pitchFamily="18" charset="0"/>
              </a:rPr>
              <a:t>）</a:t>
            </a:r>
            <a:r>
              <a:rPr lang="zh-CN" altLang="en-US" sz="1800" dirty="0">
                <a:effectLst/>
                <a:latin typeface="Times New Roman" panose="02020603050405020304" pitchFamily="18" charset="0"/>
                <a:ea typeface="等线" panose="02010600030101010101" pitchFamily="2" charset="-122"/>
                <a:cs typeface="Times New Roman" panose="02020603050405020304" pitchFamily="18" charset="0"/>
              </a:rPr>
              <a:t>模式选择</a:t>
            </a:r>
            <a:r>
              <a:rPr lang="zh-CN" altLang="zh-CN" sz="1800" dirty="0">
                <a:effectLst/>
                <a:latin typeface="Times New Roman" panose="02020603050405020304" pitchFamily="18" charset="0"/>
                <a:ea typeface="等线" panose="02010600030101010101" pitchFamily="2" charset="-122"/>
                <a:cs typeface="Times New Roman" panose="02020603050405020304" pitchFamily="18" charset="0"/>
              </a:rPr>
              <a:t>（</a:t>
            </a:r>
            <a:r>
              <a:rPr lang="zh-CN" altLang="zh-CN" dirty="0">
                <a:latin typeface="Times New Roman" panose="02020603050405020304" pitchFamily="18" charset="0"/>
                <a:ea typeface="等线" panose="02010600030101010101" pitchFamily="2" charset="-122"/>
                <a:cs typeface="Times New Roman" panose="02020603050405020304" pitchFamily="18" charset="0"/>
              </a:rPr>
              <a:t>主动模式对应命令</a:t>
            </a:r>
            <a:r>
              <a:rPr lang="en-US" altLang="zh-CN" dirty="0">
                <a:latin typeface="Times New Roman" panose="02020603050405020304" pitchFamily="18" charset="0"/>
                <a:ea typeface="等线" panose="02010600030101010101" pitchFamily="2" charset="-122"/>
                <a:cs typeface="Times New Roman" panose="02020603050405020304" pitchFamily="18" charset="0"/>
              </a:rPr>
              <a:t>MYPORT</a:t>
            </a:r>
            <a:r>
              <a:rPr lang="zh-CN" altLang="zh-CN" dirty="0">
                <a:latin typeface="Times New Roman" panose="02020603050405020304" pitchFamily="18" charset="0"/>
                <a:ea typeface="等线" panose="02010600030101010101" pitchFamily="2" charset="-122"/>
                <a:cs typeface="Times New Roman" panose="02020603050405020304" pitchFamily="18" charset="0"/>
              </a:rPr>
              <a:t>，被动模式对应命令</a:t>
            </a:r>
            <a:r>
              <a:rPr lang="en-US" altLang="zh-CN" dirty="0">
                <a:latin typeface="Times New Roman" panose="02020603050405020304" pitchFamily="18" charset="0"/>
                <a:ea typeface="等线" panose="02010600030101010101" pitchFamily="2" charset="-122"/>
                <a:cs typeface="Times New Roman" panose="02020603050405020304" pitchFamily="18" charset="0"/>
              </a:rPr>
              <a:t>PASV</a:t>
            </a:r>
            <a:r>
              <a:rPr lang="zh-CN" altLang="zh-CN" dirty="0">
                <a:latin typeface="Times New Roman" panose="02020603050405020304" pitchFamily="18" charset="0"/>
                <a:ea typeface="等线" panose="02010600030101010101" pitchFamily="2" charset="-122"/>
                <a:cs typeface="Times New Roman" panose="02020603050405020304" pitchFamily="18" charset="0"/>
              </a:rPr>
              <a:t>）</a:t>
            </a:r>
            <a:endParaRPr lang="en-US" altLang="zh-CN" dirty="0">
              <a:latin typeface="Times New Roman" panose="02020603050405020304" pitchFamily="18" charset="0"/>
              <a:ea typeface="等线" panose="02010600030101010101" pitchFamily="2" charset="-122"/>
              <a:cs typeface="Times New Roman" panose="02020603050405020304" pitchFamily="18" charset="0"/>
            </a:endParaRPr>
          </a:p>
          <a:p>
            <a:pPr indent="304800">
              <a:lnSpc>
                <a:spcPct val="150000"/>
              </a:lnSpc>
            </a:pPr>
            <a:r>
              <a:rPr lang="zh-CN" altLang="en-US" dirty="0">
                <a:latin typeface="Times New Roman" panose="02020603050405020304" pitchFamily="18" charset="0"/>
                <a:ea typeface="等线" panose="02010600030101010101" pitchFamily="2" charset="-122"/>
                <a:cs typeface="Times New Roman" panose="02020603050405020304" pitchFamily="18" charset="0"/>
              </a:rPr>
              <a:t>（</a:t>
            </a:r>
            <a:r>
              <a:rPr lang="en-US" altLang="zh-CN" dirty="0">
                <a:latin typeface="Times New Roman" panose="02020603050405020304" pitchFamily="18" charset="0"/>
                <a:ea typeface="等线" panose="02010600030101010101" pitchFamily="2" charset="-122"/>
                <a:cs typeface="Times New Roman" panose="02020603050405020304" pitchFamily="18" charset="0"/>
              </a:rPr>
              <a:t>5</a:t>
            </a:r>
            <a:r>
              <a:rPr lang="zh-CN" altLang="en-US" dirty="0">
                <a:latin typeface="Times New Roman" panose="02020603050405020304" pitchFamily="18" charset="0"/>
                <a:ea typeface="等线" panose="02010600030101010101" pitchFamily="2" charset="-122"/>
                <a:cs typeface="Times New Roman" panose="02020603050405020304" pitchFamily="18" charset="0"/>
              </a:rPr>
              <a:t>）显示当前服务器工作路径</a:t>
            </a:r>
            <a:r>
              <a:rPr lang="zh-CN" altLang="zh-CN" dirty="0">
                <a:latin typeface="Times New Roman" panose="02020603050405020304" pitchFamily="18" charset="0"/>
                <a:ea typeface="等线" panose="02010600030101010101" pitchFamily="2" charset="-122"/>
                <a:cs typeface="Times New Roman" panose="02020603050405020304" pitchFamily="18" charset="0"/>
              </a:rPr>
              <a:t>（对应命令</a:t>
            </a:r>
            <a:r>
              <a:rPr lang="en-US" altLang="zh-CN" dirty="0">
                <a:latin typeface="Times New Roman" panose="02020603050405020304" pitchFamily="18" charset="0"/>
                <a:ea typeface="等线" panose="02010600030101010101" pitchFamily="2" charset="-122"/>
                <a:cs typeface="Times New Roman" panose="02020603050405020304" pitchFamily="18" charset="0"/>
              </a:rPr>
              <a:t>PWD</a:t>
            </a:r>
            <a:r>
              <a:rPr lang="zh-CN" altLang="zh-CN" dirty="0">
                <a:latin typeface="Times New Roman" panose="02020603050405020304" pitchFamily="18" charset="0"/>
                <a:ea typeface="等线" panose="02010600030101010101" pitchFamily="2" charset="-122"/>
                <a:cs typeface="Times New Roman" panose="02020603050405020304" pitchFamily="18" charset="0"/>
              </a:rPr>
              <a:t>）</a:t>
            </a:r>
          </a:p>
          <a:p>
            <a:pPr indent="304800">
              <a:lnSpc>
                <a:spcPct val="150000"/>
              </a:lnSpc>
            </a:pPr>
            <a:r>
              <a:rPr lang="zh-CN" altLang="zh-CN" sz="1800">
                <a:effectLst/>
                <a:latin typeface="Times New Roman" panose="02020603050405020304" pitchFamily="18" charset="0"/>
                <a:ea typeface="等线" panose="02010600030101010101" pitchFamily="2" charset="-122"/>
                <a:cs typeface="Times New Roman" panose="02020603050405020304" pitchFamily="18" charset="0"/>
              </a:rPr>
              <a:t>（</a:t>
            </a:r>
            <a:r>
              <a:rPr lang="en-US" altLang="zh-CN" sz="1800" dirty="0">
                <a:effectLst/>
                <a:latin typeface="Times New Roman" panose="02020603050405020304" pitchFamily="18" charset="0"/>
                <a:ea typeface="等线" panose="02010600030101010101" pitchFamily="2" charset="-122"/>
                <a:cs typeface="Times New Roman" panose="02020603050405020304" pitchFamily="18" charset="0"/>
              </a:rPr>
              <a:t>6</a:t>
            </a:r>
            <a:r>
              <a:rPr lang="zh-CN" altLang="zh-CN" sz="1800">
                <a:effectLst/>
                <a:latin typeface="Times New Roman" panose="02020603050405020304" pitchFamily="18" charset="0"/>
                <a:ea typeface="等线" panose="02010600030101010101" pitchFamily="2" charset="-122"/>
                <a:cs typeface="Times New Roman" panose="02020603050405020304" pitchFamily="18" charset="0"/>
              </a:rPr>
              <a:t>）</a:t>
            </a:r>
            <a:r>
              <a:rPr lang="zh-CN" altLang="zh-CN" sz="1800" dirty="0">
                <a:effectLst/>
                <a:latin typeface="Times New Roman" panose="02020603050405020304" pitchFamily="18" charset="0"/>
                <a:ea typeface="等线" panose="02010600030101010101" pitchFamily="2" charset="-122"/>
                <a:cs typeface="Times New Roman" panose="02020603050405020304" pitchFamily="18" charset="0"/>
              </a:rPr>
              <a:t>切换服务器工作路径（对应命令</a:t>
            </a:r>
            <a:r>
              <a:rPr lang="en-US" altLang="zh-CN" sz="1800" dirty="0">
                <a:effectLst/>
                <a:latin typeface="Times New Roman" panose="02020603050405020304" pitchFamily="18" charset="0"/>
                <a:ea typeface="等线" panose="02010600030101010101" pitchFamily="2" charset="-122"/>
                <a:cs typeface="Times New Roman" panose="02020603050405020304" pitchFamily="18" charset="0"/>
              </a:rPr>
              <a:t>CWD</a:t>
            </a:r>
            <a:r>
              <a:rPr lang="zh-CN" altLang="zh-CN" sz="1800" dirty="0">
                <a:effectLst/>
                <a:latin typeface="Times New Roman" panose="02020603050405020304" pitchFamily="18" charset="0"/>
                <a:ea typeface="等线" panose="02010600030101010101" pitchFamily="2" charset="-122"/>
                <a:cs typeface="Times New Roman" panose="02020603050405020304" pitchFamily="18" charset="0"/>
              </a:rPr>
              <a:t>）</a:t>
            </a:r>
            <a:endParaRPr lang="en-US" altLang="zh-CN" sz="1800" dirty="0">
              <a:effectLst/>
              <a:latin typeface="Times New Roman" panose="02020603050405020304" pitchFamily="18" charset="0"/>
              <a:ea typeface="等线" panose="02010600030101010101" pitchFamily="2" charset="-122"/>
              <a:cs typeface="Times New Roman" panose="02020603050405020304" pitchFamily="18" charset="0"/>
            </a:endParaRPr>
          </a:p>
        </p:txBody>
      </p:sp>
      <p:sp>
        <p:nvSpPr>
          <p:cNvPr id="20" name="文本框 19">
            <a:extLst>
              <a:ext uri="{FF2B5EF4-FFF2-40B4-BE49-F238E27FC236}">
                <a16:creationId xmlns:a16="http://schemas.microsoft.com/office/drawing/2014/main" id="{55A6C0C1-DE99-4106-9451-EFEC6365138F}"/>
              </a:ext>
            </a:extLst>
          </p:cNvPr>
          <p:cNvSpPr txBox="1"/>
          <p:nvPr/>
        </p:nvSpPr>
        <p:spPr>
          <a:xfrm>
            <a:off x="672703" y="1955800"/>
            <a:ext cx="5119351" cy="2815451"/>
          </a:xfrm>
          <a:prstGeom prst="rect">
            <a:avLst/>
          </a:prstGeom>
          <a:noFill/>
        </p:spPr>
        <p:txBody>
          <a:bodyPr wrap="square">
            <a:spAutoFit/>
          </a:bodyPr>
          <a:lstStyle/>
          <a:p>
            <a:pPr indent="304800">
              <a:lnSpc>
                <a:spcPct val="150000"/>
              </a:lnSpc>
            </a:pPr>
            <a:r>
              <a:rPr lang="zh-CN" altLang="zh-CN" sz="2000" dirty="0">
                <a:effectLst/>
                <a:latin typeface="Times New Roman" panose="02020603050405020304" pitchFamily="18" charset="0"/>
                <a:ea typeface="等线" panose="02010600030101010101" pitchFamily="2" charset="-122"/>
                <a:cs typeface="Times New Roman" panose="02020603050405020304" pitchFamily="18" charset="0"/>
              </a:rPr>
              <a:t>（</a:t>
            </a:r>
            <a:r>
              <a:rPr lang="en-US" altLang="zh-CN" sz="2000" dirty="0">
                <a:latin typeface="Times New Roman" panose="02020603050405020304" pitchFamily="18" charset="0"/>
                <a:ea typeface="等线" panose="02010600030101010101" pitchFamily="2" charset="-122"/>
                <a:cs typeface="Times New Roman" panose="02020603050405020304" pitchFamily="18" charset="0"/>
              </a:rPr>
              <a:t>1</a:t>
            </a:r>
            <a:r>
              <a:rPr lang="zh-CN" altLang="zh-CN" sz="2000" dirty="0">
                <a:effectLst/>
                <a:latin typeface="Times New Roman" panose="02020603050405020304" pitchFamily="18" charset="0"/>
                <a:ea typeface="等线" panose="02010600030101010101" pitchFamily="2" charset="-122"/>
                <a:cs typeface="Times New Roman" panose="02020603050405020304" pitchFamily="18" charset="0"/>
              </a:rPr>
              <a:t>）上传文件功能（对应命令</a:t>
            </a:r>
            <a:r>
              <a:rPr lang="en-US" altLang="zh-CN" sz="2000" dirty="0">
                <a:effectLst/>
                <a:latin typeface="Times New Roman" panose="02020603050405020304" pitchFamily="18" charset="0"/>
                <a:ea typeface="等线" panose="02010600030101010101" pitchFamily="2" charset="-122"/>
                <a:cs typeface="Times New Roman" panose="02020603050405020304" pitchFamily="18" charset="0"/>
              </a:rPr>
              <a:t>STOR</a:t>
            </a:r>
            <a:r>
              <a:rPr lang="zh-CN" altLang="zh-CN" sz="2000" dirty="0">
                <a:effectLst/>
                <a:latin typeface="Times New Roman" panose="02020603050405020304" pitchFamily="18" charset="0"/>
                <a:ea typeface="等线" panose="02010600030101010101" pitchFamily="2" charset="-122"/>
                <a:cs typeface="Times New Roman" panose="02020603050405020304" pitchFamily="18" charset="0"/>
              </a:rPr>
              <a:t>）</a:t>
            </a:r>
            <a:endParaRPr lang="en-US" altLang="zh-CN" sz="2000" dirty="0">
              <a:effectLst/>
              <a:latin typeface="Times New Roman" panose="02020603050405020304" pitchFamily="18" charset="0"/>
              <a:ea typeface="等线" panose="02010600030101010101" pitchFamily="2" charset="-122"/>
              <a:cs typeface="Times New Roman" panose="02020603050405020304" pitchFamily="18" charset="0"/>
            </a:endParaRPr>
          </a:p>
          <a:p>
            <a:pPr indent="304800">
              <a:lnSpc>
                <a:spcPct val="150000"/>
              </a:lnSpc>
            </a:pPr>
            <a:r>
              <a:rPr lang="zh-CN" altLang="en-US" sz="2000" dirty="0">
                <a:latin typeface="Times New Roman" panose="02020603050405020304" pitchFamily="18" charset="0"/>
                <a:ea typeface="等线" panose="02010600030101010101" pitchFamily="2" charset="-122"/>
                <a:cs typeface="Times New Roman" panose="02020603050405020304" pitchFamily="18" charset="0"/>
              </a:rPr>
              <a:t>（</a:t>
            </a:r>
            <a:r>
              <a:rPr lang="en-US" altLang="zh-CN" sz="2000" dirty="0">
                <a:latin typeface="Times New Roman" panose="02020603050405020304" pitchFamily="18" charset="0"/>
                <a:ea typeface="等线" panose="02010600030101010101" pitchFamily="2" charset="-122"/>
                <a:cs typeface="Times New Roman" panose="02020603050405020304" pitchFamily="18" charset="0"/>
              </a:rPr>
              <a:t>2</a:t>
            </a:r>
            <a:r>
              <a:rPr lang="zh-CN" altLang="en-US" sz="2000" dirty="0">
                <a:latin typeface="Times New Roman" panose="02020603050405020304" pitchFamily="18" charset="0"/>
                <a:ea typeface="等线" panose="02010600030101010101" pitchFamily="2" charset="-122"/>
                <a:cs typeface="Times New Roman" panose="02020603050405020304" pitchFamily="18" charset="0"/>
              </a:rPr>
              <a:t>）</a:t>
            </a:r>
            <a:r>
              <a:rPr lang="zh-CN" altLang="zh-CN" sz="2000" dirty="0">
                <a:effectLst/>
                <a:latin typeface="Times New Roman" panose="02020603050405020304" pitchFamily="18" charset="0"/>
                <a:ea typeface="等线" panose="02010600030101010101" pitchFamily="2" charset="-122"/>
                <a:cs typeface="Times New Roman" panose="02020603050405020304" pitchFamily="18" charset="0"/>
              </a:rPr>
              <a:t>下载文件功能（对应命令</a:t>
            </a:r>
            <a:r>
              <a:rPr lang="en-US" altLang="zh-CN" sz="2000" dirty="0">
                <a:effectLst/>
                <a:latin typeface="Times New Roman" panose="02020603050405020304" pitchFamily="18" charset="0"/>
                <a:ea typeface="等线" panose="02010600030101010101" pitchFamily="2" charset="-122"/>
                <a:cs typeface="Times New Roman" panose="02020603050405020304" pitchFamily="18" charset="0"/>
              </a:rPr>
              <a:t>RETR</a:t>
            </a:r>
            <a:r>
              <a:rPr lang="zh-CN" altLang="zh-CN" sz="2000" dirty="0">
                <a:effectLst/>
                <a:latin typeface="Times New Roman" panose="02020603050405020304" pitchFamily="18" charset="0"/>
                <a:ea typeface="等线" panose="02010600030101010101" pitchFamily="2" charset="-122"/>
                <a:cs typeface="Times New Roman" panose="02020603050405020304" pitchFamily="18" charset="0"/>
              </a:rPr>
              <a:t>）；</a:t>
            </a:r>
            <a:endParaRPr lang="zh-CN" altLang="zh-CN" sz="2000" dirty="0">
              <a:effectLst/>
              <a:latin typeface="等线" panose="02010600030101010101" pitchFamily="2" charset="-122"/>
              <a:ea typeface="等线" panose="02010600030101010101" pitchFamily="2" charset="-122"/>
              <a:cs typeface="Times New Roman" panose="02020603050405020304" pitchFamily="18" charset="0"/>
            </a:endParaRPr>
          </a:p>
          <a:p>
            <a:pPr indent="304800">
              <a:lnSpc>
                <a:spcPct val="150000"/>
              </a:lnSpc>
            </a:pPr>
            <a:r>
              <a:rPr lang="zh-CN" altLang="zh-CN" sz="2000" dirty="0">
                <a:effectLst/>
                <a:latin typeface="Times New Roman" panose="02020603050405020304" pitchFamily="18" charset="0"/>
                <a:ea typeface="等线" panose="02010600030101010101" pitchFamily="2" charset="-122"/>
                <a:cs typeface="Times New Roman" panose="02020603050405020304" pitchFamily="18" charset="0"/>
              </a:rPr>
              <a:t>（</a:t>
            </a:r>
            <a:r>
              <a:rPr lang="en-US" altLang="zh-CN" sz="2000" dirty="0">
                <a:latin typeface="Times New Roman" panose="02020603050405020304" pitchFamily="18" charset="0"/>
                <a:ea typeface="等线" panose="02010600030101010101" pitchFamily="2" charset="-122"/>
                <a:cs typeface="Times New Roman" panose="02020603050405020304" pitchFamily="18" charset="0"/>
              </a:rPr>
              <a:t>3</a:t>
            </a:r>
            <a:r>
              <a:rPr lang="zh-CN" altLang="zh-CN" sz="2000" dirty="0">
                <a:effectLst/>
                <a:latin typeface="Times New Roman" panose="02020603050405020304" pitchFamily="18" charset="0"/>
                <a:ea typeface="等线" panose="02010600030101010101" pitchFamily="2" charset="-122"/>
                <a:cs typeface="Times New Roman" panose="02020603050405020304" pitchFamily="18" charset="0"/>
              </a:rPr>
              <a:t>）删除文件功能（对应命令</a:t>
            </a:r>
            <a:r>
              <a:rPr lang="en-US" altLang="zh-CN" sz="2000" dirty="0">
                <a:effectLst/>
                <a:latin typeface="Times New Roman" panose="02020603050405020304" pitchFamily="18" charset="0"/>
                <a:ea typeface="等线" panose="02010600030101010101" pitchFamily="2" charset="-122"/>
                <a:cs typeface="Times New Roman" panose="02020603050405020304" pitchFamily="18" charset="0"/>
              </a:rPr>
              <a:t>DELE</a:t>
            </a:r>
            <a:r>
              <a:rPr lang="zh-CN" altLang="zh-CN" sz="2000" dirty="0">
                <a:effectLst/>
                <a:latin typeface="Times New Roman" panose="02020603050405020304" pitchFamily="18" charset="0"/>
                <a:ea typeface="等线" panose="02010600030101010101" pitchFamily="2" charset="-122"/>
                <a:cs typeface="Times New Roman" panose="02020603050405020304" pitchFamily="18" charset="0"/>
              </a:rPr>
              <a:t>）；</a:t>
            </a:r>
            <a:endParaRPr lang="en-US" altLang="zh-CN" sz="2000" dirty="0">
              <a:effectLst/>
              <a:latin typeface="Times New Roman" panose="02020603050405020304" pitchFamily="18" charset="0"/>
              <a:ea typeface="等线" panose="02010600030101010101" pitchFamily="2" charset="-122"/>
              <a:cs typeface="Times New Roman" panose="02020603050405020304" pitchFamily="18" charset="0"/>
            </a:endParaRPr>
          </a:p>
          <a:p>
            <a:pPr indent="304800">
              <a:lnSpc>
                <a:spcPct val="150000"/>
              </a:lnSpc>
            </a:pPr>
            <a:r>
              <a:rPr lang="zh-CN" altLang="zh-CN" sz="2000" dirty="0">
                <a:effectLst/>
                <a:latin typeface="Times New Roman" panose="02020603050405020304" pitchFamily="18" charset="0"/>
                <a:ea typeface="等线" panose="02010600030101010101" pitchFamily="2" charset="-122"/>
                <a:cs typeface="Times New Roman" panose="02020603050405020304" pitchFamily="18" charset="0"/>
              </a:rPr>
              <a:t>（</a:t>
            </a:r>
            <a:r>
              <a:rPr lang="en-US" altLang="zh-CN" sz="2000" dirty="0">
                <a:latin typeface="Times New Roman" panose="02020603050405020304" pitchFamily="18" charset="0"/>
                <a:ea typeface="等线" panose="02010600030101010101" pitchFamily="2" charset="-122"/>
                <a:cs typeface="Times New Roman" panose="02020603050405020304" pitchFamily="18" charset="0"/>
              </a:rPr>
              <a:t>4</a:t>
            </a:r>
            <a:r>
              <a:rPr lang="zh-CN" altLang="zh-CN" sz="2000" dirty="0">
                <a:effectLst/>
                <a:latin typeface="Times New Roman" panose="02020603050405020304" pitchFamily="18" charset="0"/>
                <a:ea typeface="等线" panose="02010600030101010101" pitchFamily="2" charset="-122"/>
                <a:cs typeface="Times New Roman" panose="02020603050405020304" pitchFamily="18" charset="0"/>
              </a:rPr>
              <a:t>）查询</a:t>
            </a:r>
            <a:r>
              <a:rPr lang="zh-CN" altLang="en-US" sz="2000" dirty="0">
                <a:effectLst/>
                <a:latin typeface="Times New Roman" panose="02020603050405020304" pitchFamily="18" charset="0"/>
                <a:ea typeface="等线" panose="02010600030101010101" pitchFamily="2" charset="-122"/>
                <a:cs typeface="Times New Roman" panose="02020603050405020304" pitchFamily="18" charset="0"/>
              </a:rPr>
              <a:t>服务器</a:t>
            </a:r>
            <a:r>
              <a:rPr lang="zh-CN" altLang="zh-CN" sz="2000" dirty="0">
                <a:effectLst/>
                <a:latin typeface="Times New Roman" panose="02020603050405020304" pitchFamily="18" charset="0"/>
                <a:ea typeface="等线" panose="02010600030101010101" pitchFamily="2" charset="-122"/>
                <a:cs typeface="Times New Roman" panose="02020603050405020304" pitchFamily="18" charset="0"/>
              </a:rPr>
              <a:t>当前目录下文件信息功能，（对应命令</a:t>
            </a:r>
            <a:r>
              <a:rPr lang="en-US" altLang="zh-CN" sz="2000" dirty="0">
                <a:effectLst/>
                <a:latin typeface="Times New Roman" panose="02020603050405020304" pitchFamily="18" charset="0"/>
                <a:ea typeface="等线" panose="02010600030101010101" pitchFamily="2" charset="-122"/>
                <a:cs typeface="Times New Roman" panose="02020603050405020304" pitchFamily="18" charset="0"/>
              </a:rPr>
              <a:t>LIST</a:t>
            </a:r>
            <a:r>
              <a:rPr lang="zh-CN" altLang="zh-CN" sz="2000" dirty="0">
                <a:effectLst/>
                <a:latin typeface="Times New Roman" panose="02020603050405020304" pitchFamily="18" charset="0"/>
                <a:ea typeface="等线" panose="02010600030101010101" pitchFamily="2" charset="-122"/>
                <a:cs typeface="Times New Roman" panose="02020603050405020304" pitchFamily="18" charset="0"/>
              </a:rPr>
              <a:t>）</a:t>
            </a:r>
            <a:endParaRPr lang="zh-CN" altLang="zh-CN" sz="2000" dirty="0">
              <a:effectLst/>
              <a:latin typeface="等线" panose="02010600030101010101" pitchFamily="2" charset="-122"/>
              <a:ea typeface="等线" panose="02010600030101010101" pitchFamily="2" charset="-122"/>
              <a:cs typeface="Times New Roman" panose="02020603050405020304" pitchFamily="18" charset="0"/>
            </a:endParaRPr>
          </a:p>
          <a:p>
            <a:pPr indent="304800">
              <a:lnSpc>
                <a:spcPct val="150000"/>
              </a:lnSpc>
            </a:pPr>
            <a:endParaRPr lang="zh-CN" altLang="zh-CN" sz="20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24" name="椭圆 23">
            <a:extLst>
              <a:ext uri="{FF2B5EF4-FFF2-40B4-BE49-F238E27FC236}">
                <a16:creationId xmlns:a16="http://schemas.microsoft.com/office/drawing/2014/main" id="{4D2A1421-B60F-4F81-BE02-05B442D26516}"/>
              </a:ext>
            </a:extLst>
          </p:cNvPr>
          <p:cNvSpPr/>
          <p:nvPr/>
        </p:nvSpPr>
        <p:spPr>
          <a:xfrm>
            <a:off x="8386915" y="5014950"/>
            <a:ext cx="1636713" cy="163671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r>
              <a:rPr lang="zh-CN" altLang="en-US" sz="4000">
                <a:solidFill>
                  <a:srgbClr val="FFFFFF"/>
                </a:solidFill>
              </a:rPr>
              <a:t>附加功能</a:t>
            </a:r>
            <a:endParaRPr lang="zh-CN" altLang="en-US" sz="4000" dirty="0">
              <a:solidFill>
                <a:srgbClr val="FFFFFF"/>
              </a:solidFill>
            </a:endParaRPr>
          </a:p>
        </p:txBody>
      </p:sp>
      <p:sp>
        <p:nvSpPr>
          <p:cNvPr id="26" name="椭圆 25">
            <a:extLst>
              <a:ext uri="{FF2B5EF4-FFF2-40B4-BE49-F238E27FC236}">
                <a16:creationId xmlns:a16="http://schemas.microsoft.com/office/drawing/2014/main" id="{702EBAA1-75F7-4E7C-9653-CEC73EDC924C}"/>
              </a:ext>
            </a:extLst>
          </p:cNvPr>
          <p:cNvSpPr/>
          <p:nvPr/>
        </p:nvSpPr>
        <p:spPr>
          <a:xfrm>
            <a:off x="2021434" y="5014950"/>
            <a:ext cx="1636713" cy="163671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r>
              <a:rPr lang="zh-CN" altLang="en-US" sz="4000">
                <a:solidFill>
                  <a:srgbClr val="FFFFFF"/>
                </a:solidFill>
              </a:rPr>
              <a:t>基本功能</a:t>
            </a:r>
            <a:endParaRPr lang="zh-CN" altLang="en-US" sz="4000" dirty="0">
              <a:solidFill>
                <a:srgbClr val="FFFFFF"/>
              </a:solidFill>
            </a:endParaRPr>
          </a:p>
        </p:txBody>
      </p:sp>
    </p:spTree>
    <p:extLst>
      <p:ext uri="{BB962C8B-B14F-4D97-AF65-F5344CB8AC3E}">
        <p14:creationId xmlns:p14="http://schemas.microsoft.com/office/powerpoint/2010/main" val="3457880890"/>
      </p:ext>
    </p:extLst>
  </p:cSld>
  <p:clrMapOvr>
    <a:masterClrMapping/>
  </p:clrMapOvr>
  <p:transition spd="med">
    <p:pull/>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灯片编号占位符 12"/>
          <p:cNvSpPr>
            <a:spLocks noGrp="1"/>
          </p:cNvSpPr>
          <p:nvPr>
            <p:ph type="sldNum" sz="quarter" idx="10"/>
          </p:nvPr>
        </p:nvSpPr>
        <p:spPr/>
        <p:txBody>
          <a:bodyPr/>
          <a:lstStyle/>
          <a:p>
            <a:fld id="{023126B9-07AC-4BAF-B3D7-FAC1D3999DA4}" type="slidenum">
              <a:rPr lang="zh-CN" altLang="en-US" smtClean="0"/>
              <a:pPr/>
              <a:t>6</a:t>
            </a:fld>
            <a:endParaRPr lang="zh-CN" altLang="en-US" dirty="0"/>
          </a:p>
        </p:txBody>
      </p:sp>
      <p:sp>
        <p:nvSpPr>
          <p:cNvPr id="14" name="文本框 13"/>
          <p:cNvSpPr txBox="1"/>
          <p:nvPr/>
        </p:nvSpPr>
        <p:spPr>
          <a:xfrm>
            <a:off x="1233556" y="357012"/>
            <a:ext cx="6569324" cy="461665"/>
          </a:xfrm>
          <a:prstGeom prst="rect">
            <a:avLst/>
          </a:prstGeom>
          <a:noFill/>
        </p:spPr>
        <p:txBody>
          <a:bodyPr wrap="square" rtlCol="0">
            <a:spAutoFit/>
          </a:bodyPr>
          <a:lstStyle/>
          <a:p>
            <a:r>
              <a:rPr lang="zh-CN" altLang="en-US" sz="2400" dirty="0">
                <a:solidFill>
                  <a:schemeClr val="bg2">
                    <a:lumMod val="25000"/>
                  </a:schemeClr>
                </a:solidFill>
                <a:latin typeface="方正兰亭粗黑_GBK" panose="02000000000000000000" pitchFamily="2" charset="-122"/>
                <a:ea typeface="方正兰亭粗黑_GBK" panose="02000000000000000000" pitchFamily="2" charset="-122"/>
              </a:rPr>
              <a:t> </a:t>
            </a:r>
            <a:r>
              <a:rPr lang="en-US" altLang="zh-CN" sz="2400" dirty="0">
                <a:solidFill>
                  <a:schemeClr val="bg2">
                    <a:lumMod val="25000"/>
                  </a:schemeClr>
                </a:solidFill>
                <a:latin typeface="方正兰亭粗黑_GBK" panose="02000000000000000000" pitchFamily="2" charset="-122"/>
                <a:ea typeface="方正兰亭粗黑_GBK" panose="02000000000000000000" pitchFamily="2" charset="-122"/>
              </a:rPr>
              <a:t>FTP</a:t>
            </a:r>
            <a:r>
              <a:rPr lang="zh-CN" altLang="en-US" sz="2400" dirty="0">
                <a:solidFill>
                  <a:schemeClr val="bg2">
                    <a:lumMod val="25000"/>
                  </a:schemeClr>
                </a:solidFill>
                <a:latin typeface="方正兰亭粗黑_GBK" panose="02000000000000000000" pitchFamily="2" charset="-122"/>
                <a:ea typeface="方正兰亭粗黑_GBK" panose="02000000000000000000" pitchFamily="2" charset="-122"/>
              </a:rPr>
              <a:t>协议实现用例图</a:t>
            </a:r>
          </a:p>
        </p:txBody>
      </p:sp>
      <p:sp>
        <p:nvSpPr>
          <p:cNvPr id="15" name="任意多边形 14"/>
          <p:cNvSpPr/>
          <p:nvPr/>
        </p:nvSpPr>
        <p:spPr>
          <a:xfrm flipH="1">
            <a:off x="1341487" y="780336"/>
            <a:ext cx="2853178" cy="45719"/>
          </a:xfrm>
          <a:custGeom>
            <a:avLst/>
            <a:gdLst>
              <a:gd name="connsiteX0" fmla="*/ 7977051 w 7977051"/>
              <a:gd name="connsiteY0" fmla="*/ 0 h 31619"/>
              <a:gd name="connsiteX1" fmla="*/ 0 w 7977051"/>
              <a:gd name="connsiteY1" fmla="*/ 0 h 31619"/>
              <a:gd name="connsiteX2" fmla="*/ 0 w 7977051"/>
              <a:gd name="connsiteY2" fmla="*/ 31619 h 31619"/>
              <a:gd name="connsiteX3" fmla="*/ 7977051 w 7977051"/>
              <a:gd name="connsiteY3" fmla="*/ 31619 h 31619"/>
              <a:gd name="connsiteX4" fmla="*/ 7977051 w 7977051"/>
              <a:gd name="connsiteY4" fmla="*/ 15810 h 3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7051" h="31619">
                <a:moveTo>
                  <a:pt x="7977051" y="0"/>
                </a:moveTo>
                <a:lnTo>
                  <a:pt x="0" y="0"/>
                </a:lnTo>
                <a:lnTo>
                  <a:pt x="0" y="31619"/>
                </a:lnTo>
                <a:lnTo>
                  <a:pt x="7977051" y="31619"/>
                </a:lnTo>
                <a:lnTo>
                  <a:pt x="7977051" y="1581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endParaRPr>
          </a:p>
        </p:txBody>
      </p:sp>
      <p:pic>
        <p:nvPicPr>
          <p:cNvPr id="16" name="图片 1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4902" y="364144"/>
            <a:ext cx="812064" cy="812064"/>
          </a:xfrm>
          <a:prstGeom prst="rect">
            <a:avLst/>
          </a:prstGeom>
        </p:spPr>
      </p:pic>
      <p:pic>
        <p:nvPicPr>
          <p:cNvPr id="18" name="图片 17">
            <a:extLst>
              <a:ext uri="{FF2B5EF4-FFF2-40B4-BE49-F238E27FC236}">
                <a16:creationId xmlns:a16="http://schemas.microsoft.com/office/drawing/2014/main" id="{34B47C58-3636-49F1-AED0-15E0C1C59D72}"/>
              </a:ext>
            </a:extLst>
          </p:cNvPr>
          <p:cNvPicPr/>
          <p:nvPr/>
        </p:nvPicPr>
        <p:blipFill>
          <a:blip r:embed="rId3">
            <a:extLst>
              <a:ext uri="{28A0092B-C50C-407E-A947-70E740481C1C}">
                <a14:useLocalDpi xmlns:a14="http://schemas.microsoft.com/office/drawing/2010/main" val="0"/>
              </a:ext>
            </a:extLst>
          </a:blip>
          <a:srcRect/>
          <a:stretch/>
        </p:blipFill>
        <p:spPr>
          <a:xfrm>
            <a:off x="4911565" y="-424360"/>
            <a:ext cx="4413389" cy="7550329"/>
          </a:xfrm>
          <a:prstGeom prst="rect">
            <a:avLst/>
          </a:prstGeom>
        </p:spPr>
      </p:pic>
    </p:spTree>
    <p:extLst>
      <p:ext uri="{BB962C8B-B14F-4D97-AF65-F5344CB8AC3E}">
        <p14:creationId xmlns:p14="http://schemas.microsoft.com/office/powerpoint/2010/main" val="1566977834"/>
      </p:ext>
    </p:extLst>
  </p:cSld>
  <p:clrMapOvr>
    <a:masterClrMapping/>
  </p:clrMapOvr>
  <p:transition spd="slow">
    <p:cover/>
  </p:transition>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17" name="矩形 16"/>
          <p:cNvSpPr/>
          <p:nvPr/>
        </p:nvSpPr>
        <p:spPr>
          <a:xfrm>
            <a:off x="-61546" y="1468322"/>
            <a:ext cx="12253546" cy="3886200"/>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Text Placeholder 3"/>
          <p:cNvSpPr txBox="1">
            <a:spLocks/>
          </p:cNvSpPr>
          <p:nvPr/>
        </p:nvSpPr>
        <p:spPr>
          <a:xfrm>
            <a:off x="1541464" y="2547939"/>
            <a:ext cx="1641475" cy="1570037"/>
          </a:xfrm>
          <a:prstGeom prst="rect">
            <a:avLst/>
          </a:prstGeom>
        </p:spPr>
        <p:txBody>
          <a:bodyPr wrap="none" lIns="0" tIns="0" rIns="0" bIns="0" anchor="ct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spcBef>
                <a:spcPct val="20000"/>
              </a:spcBef>
              <a:defRPr/>
            </a:pPr>
            <a:r>
              <a:rPr lang="en-US" sz="11500" dirty="0">
                <a:solidFill>
                  <a:schemeClr val="bg2">
                    <a:lumMod val="25000"/>
                  </a:schemeClr>
                </a:solidFill>
                <a:latin typeface="微软雅黑" panose="020B0503020204020204" pitchFamily="34" charset="-122"/>
                <a:ea typeface="微软雅黑" panose="020B0503020204020204" pitchFamily="34" charset="-122"/>
                <a:cs typeface="Arial" panose="020B0604020202020204" pitchFamily="34" charset="0"/>
              </a:rPr>
              <a:t>02</a:t>
            </a:r>
          </a:p>
        </p:txBody>
      </p:sp>
      <p:sp>
        <p:nvSpPr>
          <p:cNvPr id="19" name="文本框 58"/>
          <p:cNvSpPr txBox="1"/>
          <p:nvPr/>
        </p:nvSpPr>
        <p:spPr>
          <a:xfrm>
            <a:off x="3760310" y="2865555"/>
            <a:ext cx="3173890" cy="923330"/>
          </a:xfrm>
          <a:prstGeom prst="rect">
            <a:avLst/>
          </a:prstGeom>
          <a:noFill/>
        </p:spPr>
        <p:txBody>
          <a:bodyPr wrap="square">
            <a:spAutoFit/>
          </a:bodyPr>
          <a:lstStyle/>
          <a:p>
            <a:pPr>
              <a:defRPr/>
            </a:pPr>
            <a:r>
              <a:rPr lang="en-US" altLang="zh-CN" sz="5400" b="1">
                <a:solidFill>
                  <a:schemeClr val="bg2">
                    <a:lumMod val="25000"/>
                  </a:schemeClr>
                </a:solidFill>
                <a:latin typeface="微软雅黑" panose="020B0503020204020204" pitchFamily="34" charset="-122"/>
                <a:ea typeface="微软雅黑" panose="020B0503020204020204" pitchFamily="34" charset="-122"/>
              </a:rPr>
              <a:t>ftp</a:t>
            </a:r>
            <a:r>
              <a:rPr lang="zh-CN" altLang="en-US" sz="5400" b="1">
                <a:solidFill>
                  <a:schemeClr val="bg2">
                    <a:lumMod val="25000"/>
                  </a:schemeClr>
                </a:solidFill>
                <a:latin typeface="微软雅黑" panose="020B0503020204020204" pitchFamily="34" charset="-122"/>
                <a:ea typeface="微软雅黑" panose="020B0503020204020204" pitchFamily="34" charset="-122"/>
              </a:rPr>
              <a:t>设计</a:t>
            </a:r>
            <a:endParaRPr lang="zh-CN" altLang="en-US" sz="5400" b="1" dirty="0">
              <a:solidFill>
                <a:schemeClr val="bg2">
                  <a:lumMod val="25000"/>
                </a:schemeClr>
              </a:solidFill>
              <a:latin typeface="微软雅黑" panose="020B0503020204020204" pitchFamily="34" charset="-122"/>
              <a:ea typeface="微软雅黑" panose="020B0503020204020204" pitchFamily="34" charset="-122"/>
            </a:endParaRPr>
          </a:p>
        </p:txBody>
      </p:sp>
      <p:sp>
        <p:nvSpPr>
          <p:cNvPr id="21" name="等腰三角形 20"/>
          <p:cNvSpPr/>
          <p:nvPr/>
        </p:nvSpPr>
        <p:spPr>
          <a:xfrm rot="9233090">
            <a:off x="8731250" y="2454275"/>
            <a:ext cx="266700" cy="230188"/>
          </a:xfrm>
          <a:prstGeom prst="triangle">
            <a:avLst/>
          </a:prstGeom>
          <a:solidFill>
            <a:schemeClr val="accent1">
              <a:lumMod val="20000"/>
              <a:lumOff val="80000"/>
            </a:schemeClr>
          </a:solidFill>
          <a:ln w="12700" cap="flat" cmpd="sng" algn="ctr">
            <a:noFill/>
            <a:prstDash val="solid"/>
            <a:miter lim="800000"/>
          </a:ln>
          <a:effectLst/>
        </p:spPr>
        <p:txBody>
          <a:bodyPr anchor="ctr"/>
          <a:lstStyle/>
          <a:p>
            <a:pPr algn="ctr">
              <a:defRPr/>
            </a:pPr>
            <a:endParaRPr lang="zh-CN" altLang="en-US" kern="0">
              <a:solidFill>
                <a:srgbClr val="FFC20F"/>
              </a:solidFill>
              <a:ea typeface="幼圆"/>
            </a:endParaRPr>
          </a:p>
        </p:txBody>
      </p:sp>
      <p:sp>
        <p:nvSpPr>
          <p:cNvPr id="22" name="等腰三角形 21"/>
          <p:cNvSpPr/>
          <p:nvPr/>
        </p:nvSpPr>
        <p:spPr>
          <a:xfrm rot="15569576">
            <a:off x="8378826" y="3128963"/>
            <a:ext cx="396875" cy="342900"/>
          </a:xfrm>
          <a:prstGeom prst="triangle">
            <a:avLst/>
          </a:prstGeom>
          <a:solidFill>
            <a:schemeClr val="accent1">
              <a:lumMod val="60000"/>
              <a:lumOff val="40000"/>
            </a:schemeClr>
          </a:solidFill>
          <a:ln w="12700" cap="flat" cmpd="sng" algn="ctr">
            <a:noFill/>
            <a:prstDash val="solid"/>
            <a:miter lim="800000"/>
          </a:ln>
          <a:effectLst/>
        </p:spPr>
        <p:txBody>
          <a:bodyPr anchor="ctr"/>
          <a:lstStyle/>
          <a:p>
            <a:pPr algn="ctr">
              <a:defRPr/>
            </a:pPr>
            <a:endParaRPr lang="zh-CN" altLang="en-US" kern="0">
              <a:solidFill>
                <a:srgbClr val="FFC20F"/>
              </a:solidFill>
              <a:ea typeface="幼圆"/>
            </a:endParaRPr>
          </a:p>
        </p:txBody>
      </p:sp>
      <p:sp>
        <p:nvSpPr>
          <p:cNvPr id="23" name="等腰三角形 22"/>
          <p:cNvSpPr/>
          <p:nvPr/>
        </p:nvSpPr>
        <p:spPr>
          <a:xfrm rot="21371394">
            <a:off x="8247063" y="1804989"/>
            <a:ext cx="266700" cy="230187"/>
          </a:xfrm>
          <a:prstGeom prst="triangle">
            <a:avLst/>
          </a:prstGeom>
          <a:solidFill>
            <a:schemeClr val="accent1">
              <a:lumMod val="60000"/>
              <a:lumOff val="40000"/>
            </a:schemeClr>
          </a:solidFill>
          <a:ln w="12700" cap="flat" cmpd="sng" algn="ctr">
            <a:noFill/>
            <a:prstDash val="solid"/>
            <a:miter lim="800000"/>
          </a:ln>
          <a:effectLst/>
        </p:spPr>
        <p:txBody>
          <a:bodyPr anchor="ctr"/>
          <a:lstStyle/>
          <a:p>
            <a:pPr algn="ctr">
              <a:defRPr/>
            </a:pPr>
            <a:endParaRPr lang="zh-CN" altLang="en-US" kern="0">
              <a:solidFill>
                <a:srgbClr val="FFC20F"/>
              </a:solidFill>
              <a:ea typeface="幼圆"/>
            </a:endParaRPr>
          </a:p>
        </p:txBody>
      </p:sp>
      <p:sp>
        <p:nvSpPr>
          <p:cNvPr id="24" name="等腰三角形 23"/>
          <p:cNvSpPr/>
          <p:nvPr/>
        </p:nvSpPr>
        <p:spPr>
          <a:xfrm rot="12912161">
            <a:off x="9288463" y="3487739"/>
            <a:ext cx="944562" cy="815975"/>
          </a:xfrm>
          <a:prstGeom prst="triangle">
            <a:avLst/>
          </a:prstGeom>
          <a:solidFill>
            <a:schemeClr val="accent1"/>
          </a:solidFill>
          <a:ln w="12700" cap="flat" cmpd="sng" algn="ctr">
            <a:noFill/>
            <a:prstDash val="solid"/>
            <a:miter lim="800000"/>
          </a:ln>
          <a:effectLst/>
        </p:spPr>
        <p:txBody>
          <a:bodyPr anchor="ctr"/>
          <a:lstStyle/>
          <a:p>
            <a:pPr algn="ctr">
              <a:defRPr/>
            </a:pPr>
            <a:endParaRPr lang="zh-CN" altLang="en-US" kern="0">
              <a:solidFill>
                <a:srgbClr val="FFC20F"/>
              </a:solidFill>
              <a:ea typeface="幼圆"/>
            </a:endParaRPr>
          </a:p>
        </p:txBody>
      </p:sp>
      <p:sp>
        <p:nvSpPr>
          <p:cNvPr id="25" name="等腰三角形 24"/>
          <p:cNvSpPr/>
          <p:nvPr/>
        </p:nvSpPr>
        <p:spPr>
          <a:xfrm rot="12912161">
            <a:off x="9156700" y="3427413"/>
            <a:ext cx="1176338" cy="1014412"/>
          </a:xfrm>
          <a:prstGeom prst="triangle">
            <a:avLst/>
          </a:prstGeom>
          <a:noFill/>
          <a:ln w="12700" cap="flat" cmpd="sng" algn="ctr">
            <a:solidFill>
              <a:schemeClr val="accent1"/>
            </a:solidFill>
            <a:prstDash val="solid"/>
            <a:miter lim="800000"/>
          </a:ln>
          <a:effectLst/>
        </p:spPr>
        <p:txBody>
          <a:bodyPr anchor="ctr"/>
          <a:lstStyle/>
          <a:p>
            <a:pPr algn="ctr">
              <a:defRPr/>
            </a:pPr>
            <a:endParaRPr lang="zh-CN" altLang="en-US" kern="0">
              <a:solidFill>
                <a:srgbClr val="FFC20F"/>
              </a:solidFill>
              <a:ea typeface="幼圆"/>
            </a:endParaRPr>
          </a:p>
        </p:txBody>
      </p:sp>
      <p:sp>
        <p:nvSpPr>
          <p:cNvPr id="26" name="椭圆 25"/>
          <p:cNvSpPr/>
          <p:nvPr/>
        </p:nvSpPr>
        <p:spPr>
          <a:xfrm rot="9110320">
            <a:off x="10477500" y="3792539"/>
            <a:ext cx="114300" cy="115887"/>
          </a:xfrm>
          <a:prstGeom prst="ellipse">
            <a:avLst/>
          </a:prstGeom>
          <a:solidFill>
            <a:schemeClr val="accent1"/>
          </a:solidFill>
          <a:ln w="12700" cap="flat" cmpd="sng" algn="ctr">
            <a:noFill/>
            <a:prstDash val="solid"/>
            <a:miter lim="800000"/>
          </a:ln>
          <a:effectLst/>
        </p:spPr>
        <p:txBody>
          <a:bodyPr anchor="ctr"/>
          <a:lstStyle/>
          <a:p>
            <a:pPr algn="ctr">
              <a:defRPr/>
            </a:pPr>
            <a:endParaRPr lang="zh-CN" altLang="en-US" kern="0">
              <a:solidFill>
                <a:srgbClr val="FFFFFF"/>
              </a:solidFill>
              <a:ea typeface="幼圆"/>
            </a:endParaRPr>
          </a:p>
        </p:txBody>
      </p:sp>
      <p:sp>
        <p:nvSpPr>
          <p:cNvPr id="27" name="椭圆 26"/>
          <p:cNvSpPr/>
          <p:nvPr/>
        </p:nvSpPr>
        <p:spPr>
          <a:xfrm rot="9110320">
            <a:off x="9388475" y="4295775"/>
            <a:ext cx="115888" cy="115888"/>
          </a:xfrm>
          <a:prstGeom prst="ellipse">
            <a:avLst/>
          </a:prstGeom>
          <a:solidFill>
            <a:schemeClr val="accent1"/>
          </a:solidFill>
          <a:ln w="12700" cap="flat" cmpd="sng" algn="ctr">
            <a:noFill/>
            <a:prstDash val="solid"/>
            <a:miter lim="800000"/>
          </a:ln>
          <a:effectLst/>
        </p:spPr>
        <p:txBody>
          <a:bodyPr anchor="ctr"/>
          <a:lstStyle/>
          <a:p>
            <a:pPr algn="ctr">
              <a:defRPr/>
            </a:pPr>
            <a:endParaRPr lang="zh-CN" altLang="en-US" kern="0">
              <a:solidFill>
                <a:srgbClr val="FFFFFF"/>
              </a:solidFill>
              <a:ea typeface="幼圆"/>
            </a:endParaRPr>
          </a:p>
        </p:txBody>
      </p:sp>
      <p:sp>
        <p:nvSpPr>
          <p:cNvPr id="28" name="椭圆 27"/>
          <p:cNvSpPr/>
          <p:nvPr/>
        </p:nvSpPr>
        <p:spPr>
          <a:xfrm rot="9110320">
            <a:off x="9505950" y="3132139"/>
            <a:ext cx="114300" cy="115887"/>
          </a:xfrm>
          <a:prstGeom prst="ellipse">
            <a:avLst/>
          </a:prstGeom>
          <a:solidFill>
            <a:schemeClr val="accent1"/>
          </a:solidFill>
          <a:ln w="12700" cap="flat" cmpd="sng" algn="ctr">
            <a:noFill/>
            <a:prstDash val="solid"/>
            <a:miter lim="800000"/>
          </a:ln>
          <a:effectLst/>
        </p:spPr>
        <p:txBody>
          <a:bodyPr anchor="ctr"/>
          <a:lstStyle/>
          <a:p>
            <a:pPr algn="ctr">
              <a:defRPr/>
            </a:pPr>
            <a:endParaRPr lang="zh-CN" altLang="en-US" kern="0">
              <a:solidFill>
                <a:srgbClr val="FFFFFF"/>
              </a:solidFill>
              <a:ea typeface="幼圆"/>
            </a:endParaRPr>
          </a:p>
        </p:txBody>
      </p:sp>
      <p:sp>
        <p:nvSpPr>
          <p:cNvPr id="29" name="等腰三角形 28"/>
          <p:cNvSpPr/>
          <p:nvPr/>
        </p:nvSpPr>
        <p:spPr>
          <a:xfrm rot="18210217">
            <a:off x="7838282" y="2162970"/>
            <a:ext cx="127000" cy="109537"/>
          </a:xfrm>
          <a:prstGeom prst="triangle">
            <a:avLst/>
          </a:prstGeom>
          <a:solidFill>
            <a:schemeClr val="accent1">
              <a:lumMod val="20000"/>
              <a:lumOff val="80000"/>
            </a:schemeClr>
          </a:solidFill>
          <a:ln w="12700" cap="flat" cmpd="sng" algn="ctr">
            <a:noFill/>
            <a:prstDash val="solid"/>
            <a:miter lim="800000"/>
          </a:ln>
          <a:effectLst/>
        </p:spPr>
        <p:txBody>
          <a:bodyPr anchor="ctr"/>
          <a:lstStyle/>
          <a:p>
            <a:pPr algn="ctr">
              <a:defRPr/>
            </a:pPr>
            <a:endParaRPr lang="zh-CN" altLang="en-US" kern="0">
              <a:solidFill>
                <a:srgbClr val="FFC20F"/>
              </a:solidFill>
              <a:ea typeface="幼圆"/>
            </a:endParaRPr>
          </a:p>
        </p:txBody>
      </p:sp>
      <p:sp>
        <p:nvSpPr>
          <p:cNvPr id="30" name="等腰三角形 29"/>
          <p:cNvSpPr/>
          <p:nvPr/>
        </p:nvSpPr>
        <p:spPr>
          <a:xfrm rot="8748521">
            <a:off x="8196264" y="2314575"/>
            <a:ext cx="128587" cy="109538"/>
          </a:xfrm>
          <a:prstGeom prst="triangle">
            <a:avLst/>
          </a:prstGeom>
          <a:solidFill>
            <a:schemeClr val="accent1">
              <a:lumMod val="40000"/>
              <a:lumOff val="60000"/>
            </a:schemeClr>
          </a:solidFill>
          <a:ln w="12700" cap="flat" cmpd="sng" algn="ctr">
            <a:noFill/>
            <a:prstDash val="solid"/>
            <a:miter lim="800000"/>
          </a:ln>
          <a:effectLst/>
        </p:spPr>
        <p:txBody>
          <a:bodyPr anchor="ctr"/>
          <a:lstStyle/>
          <a:p>
            <a:pPr algn="ctr">
              <a:defRPr/>
            </a:pPr>
            <a:endParaRPr lang="zh-CN" altLang="en-US" kern="0">
              <a:solidFill>
                <a:srgbClr val="FFC20F"/>
              </a:solidFill>
              <a:ea typeface="幼圆"/>
            </a:endParaRPr>
          </a:p>
        </p:txBody>
      </p:sp>
      <p:cxnSp>
        <p:nvCxnSpPr>
          <p:cNvPr id="31" name="Straight Connector 13"/>
          <p:cNvCxnSpPr>
            <a:cxnSpLocks noChangeShapeType="1"/>
          </p:cNvCxnSpPr>
          <p:nvPr/>
        </p:nvCxnSpPr>
        <p:spPr bwMode="auto">
          <a:xfrm flipH="1">
            <a:off x="1524000" y="4110038"/>
            <a:ext cx="6732588" cy="0"/>
          </a:xfrm>
          <a:prstGeom prst="line">
            <a:avLst/>
          </a:prstGeom>
          <a:noFill/>
          <a:ln w="19050" cap="sq" algn="ctr">
            <a:solidFill>
              <a:schemeClr val="accent1"/>
            </a:solidFill>
            <a:miter lim="800000"/>
            <a:headEnd type="oval" w="med" len="med"/>
            <a:tailEnd/>
          </a:ln>
          <a:extLst>
            <a:ext uri="{909E8E84-426E-40DD-AFC4-6F175D3DCCD1}">
              <a14:hiddenFill xmlns:a14="http://schemas.microsoft.com/office/drawing/2010/main">
                <a:noFill/>
              </a14:hiddenFill>
            </a:ext>
          </a:extLst>
        </p:spPr>
      </p:cxnSp>
      <p:sp>
        <p:nvSpPr>
          <p:cNvPr id="2" name="灯片编号占位符 1"/>
          <p:cNvSpPr>
            <a:spLocks noGrp="1"/>
          </p:cNvSpPr>
          <p:nvPr>
            <p:ph type="sldNum" sz="quarter" idx="10"/>
          </p:nvPr>
        </p:nvSpPr>
        <p:spPr/>
        <p:txBody>
          <a:bodyPr/>
          <a:lstStyle/>
          <a:p>
            <a:fld id="{023126B9-07AC-4BAF-B3D7-FAC1D3999DA4}" type="slidenum">
              <a:rPr lang="zh-CN" altLang="en-US" smtClean="0"/>
              <a:pPr/>
              <a:t>7</a:t>
            </a:fld>
            <a:endParaRPr lang="zh-CN" altLang="en-US" dirty="0"/>
          </a:p>
        </p:txBody>
      </p:sp>
    </p:spTree>
    <p:extLst>
      <p:ext uri="{BB962C8B-B14F-4D97-AF65-F5344CB8AC3E}">
        <p14:creationId xmlns:p14="http://schemas.microsoft.com/office/powerpoint/2010/main" val="21984383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灯片编号占位符 12"/>
          <p:cNvSpPr>
            <a:spLocks noGrp="1"/>
          </p:cNvSpPr>
          <p:nvPr>
            <p:ph type="sldNum" sz="quarter" idx="10"/>
          </p:nvPr>
        </p:nvSpPr>
        <p:spPr/>
        <p:txBody>
          <a:bodyPr/>
          <a:lstStyle/>
          <a:p>
            <a:fld id="{023126B9-07AC-4BAF-B3D7-FAC1D3999DA4}" type="slidenum">
              <a:rPr lang="zh-CN" altLang="en-US" smtClean="0"/>
              <a:pPr/>
              <a:t>8</a:t>
            </a:fld>
            <a:endParaRPr lang="zh-CN" altLang="en-US" dirty="0"/>
          </a:p>
        </p:txBody>
      </p:sp>
      <p:sp>
        <p:nvSpPr>
          <p:cNvPr id="14" name="文本框 13"/>
          <p:cNvSpPr txBox="1"/>
          <p:nvPr/>
        </p:nvSpPr>
        <p:spPr>
          <a:xfrm>
            <a:off x="1233556" y="357012"/>
            <a:ext cx="6569324" cy="461665"/>
          </a:xfrm>
          <a:prstGeom prst="rect">
            <a:avLst/>
          </a:prstGeom>
          <a:noFill/>
        </p:spPr>
        <p:txBody>
          <a:bodyPr wrap="square" rtlCol="0">
            <a:spAutoFit/>
          </a:bodyPr>
          <a:lstStyle/>
          <a:p>
            <a:r>
              <a:rPr lang="zh-CN" altLang="en-US" sz="2400">
                <a:solidFill>
                  <a:schemeClr val="bg2">
                    <a:lumMod val="25000"/>
                  </a:schemeClr>
                </a:solidFill>
                <a:latin typeface="方正兰亭粗黑_GBK" panose="02000000000000000000" pitchFamily="2" charset="-122"/>
                <a:ea typeface="方正兰亭粗黑_GBK" panose="02000000000000000000" pitchFamily="2" charset="-122"/>
              </a:rPr>
              <a:t> 应用协议实现设计</a:t>
            </a:r>
            <a:endParaRPr lang="zh-CN" altLang="en-US" sz="2400" dirty="0">
              <a:solidFill>
                <a:schemeClr val="bg2">
                  <a:lumMod val="25000"/>
                </a:schemeClr>
              </a:solidFill>
              <a:latin typeface="方正兰亭粗黑_GBK" panose="02000000000000000000" pitchFamily="2" charset="-122"/>
              <a:ea typeface="方正兰亭粗黑_GBK" panose="02000000000000000000" pitchFamily="2" charset="-122"/>
            </a:endParaRPr>
          </a:p>
        </p:txBody>
      </p:sp>
      <p:sp>
        <p:nvSpPr>
          <p:cNvPr id="15" name="任意多边形 14"/>
          <p:cNvSpPr/>
          <p:nvPr/>
        </p:nvSpPr>
        <p:spPr>
          <a:xfrm flipH="1">
            <a:off x="1341487" y="780336"/>
            <a:ext cx="2853178" cy="45719"/>
          </a:xfrm>
          <a:custGeom>
            <a:avLst/>
            <a:gdLst>
              <a:gd name="connsiteX0" fmla="*/ 7977051 w 7977051"/>
              <a:gd name="connsiteY0" fmla="*/ 0 h 31619"/>
              <a:gd name="connsiteX1" fmla="*/ 0 w 7977051"/>
              <a:gd name="connsiteY1" fmla="*/ 0 h 31619"/>
              <a:gd name="connsiteX2" fmla="*/ 0 w 7977051"/>
              <a:gd name="connsiteY2" fmla="*/ 31619 h 31619"/>
              <a:gd name="connsiteX3" fmla="*/ 7977051 w 7977051"/>
              <a:gd name="connsiteY3" fmla="*/ 31619 h 31619"/>
              <a:gd name="connsiteX4" fmla="*/ 7977051 w 7977051"/>
              <a:gd name="connsiteY4" fmla="*/ 15810 h 3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7051" h="31619">
                <a:moveTo>
                  <a:pt x="7977051" y="0"/>
                </a:moveTo>
                <a:lnTo>
                  <a:pt x="0" y="0"/>
                </a:lnTo>
                <a:lnTo>
                  <a:pt x="0" y="31619"/>
                </a:lnTo>
                <a:lnTo>
                  <a:pt x="7977051" y="31619"/>
                </a:lnTo>
                <a:lnTo>
                  <a:pt x="7977051" y="1581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endParaRPr>
          </a:p>
        </p:txBody>
      </p:sp>
      <p:pic>
        <p:nvPicPr>
          <p:cNvPr id="16" name="图片 1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4902" y="364144"/>
            <a:ext cx="812064" cy="812064"/>
          </a:xfrm>
          <a:prstGeom prst="rect">
            <a:avLst/>
          </a:prstGeom>
        </p:spPr>
      </p:pic>
      <p:sp>
        <p:nvSpPr>
          <p:cNvPr id="7" name="文本框 6">
            <a:extLst>
              <a:ext uri="{FF2B5EF4-FFF2-40B4-BE49-F238E27FC236}">
                <a16:creationId xmlns:a16="http://schemas.microsoft.com/office/drawing/2014/main" id="{6C3390C5-94A4-4D52-936D-D99ADA1B65BD}"/>
              </a:ext>
            </a:extLst>
          </p:cNvPr>
          <p:cNvSpPr txBox="1"/>
          <p:nvPr/>
        </p:nvSpPr>
        <p:spPr>
          <a:xfrm>
            <a:off x="2030412" y="1249379"/>
            <a:ext cx="7905681" cy="4615944"/>
          </a:xfrm>
          <a:prstGeom prst="rect">
            <a:avLst/>
          </a:prstGeom>
          <a:noFill/>
        </p:spPr>
        <p:txBody>
          <a:bodyPr wrap="square">
            <a:spAutoFit/>
          </a:bodyPr>
          <a:lstStyle/>
          <a:p>
            <a:pPr indent="304800">
              <a:lnSpc>
                <a:spcPct val="150000"/>
              </a:lnSpc>
            </a:pP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本次对</a:t>
            </a:r>
            <a:r>
              <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rPr>
              <a:t>FTP</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协议的实现在原协议的基础上展开，并在细节上进行一些修改</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a:t>
            </a:r>
            <a:endPar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endParaRPr>
          </a:p>
          <a:p>
            <a:pPr indent="304800">
              <a:lnSpc>
                <a:spcPct val="150000"/>
              </a:lnSpc>
            </a:pP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indent="304800">
              <a:lnSpc>
                <a:spcPct val="150000"/>
              </a:lnSpc>
            </a:pP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原协议中，默认情况下</a:t>
            </a:r>
            <a:r>
              <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rPr>
              <a:t>FTP</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协议使用</a:t>
            </a:r>
            <a:r>
              <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rPr>
              <a:t>TCP</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端口中的</a:t>
            </a:r>
            <a:r>
              <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rPr>
              <a:t> 20</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和</a:t>
            </a:r>
            <a:r>
              <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rPr>
              <a:t>21</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这两个端口，其中</a:t>
            </a:r>
            <a:r>
              <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rPr>
              <a:t>20</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用于传输数据，</a:t>
            </a:r>
            <a:r>
              <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rPr>
              <a:t>21</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用于传输控制信息；如果采用主动模式，那么数据传输端口就是</a:t>
            </a:r>
            <a:r>
              <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rPr>
              <a:t>20</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，且由服务器发起数据连接，如果采用被动模式，则具体最终使用哪个端口要服务器端和客户端协商决定，且由客户端发起数据连接。</a:t>
            </a:r>
            <a:endPar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endParaRPr>
          </a:p>
          <a:p>
            <a:pPr indent="304800">
              <a:lnSpc>
                <a:spcPct val="150000"/>
              </a:lnSpc>
            </a:pP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indent="304800">
              <a:lnSpc>
                <a:spcPct val="150000"/>
              </a:lnSpc>
            </a:pP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本实现中，保留</a:t>
            </a:r>
            <a:r>
              <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rPr>
              <a:t>21</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端口用于传输控制信息，而在传输数据信息时，无论是主动模式还是被动模式，服务器端都改为采用随机高位端口号与客户端连接，并且要求客户端在传输文件前（上传或下载）必须先进行主动或被动的模式选择。这一修改使原有主动模式也采用随机端口传输数据，不容易被监听。</a:t>
            </a:r>
            <a:endParaRPr lang="zh-CN" altLang="zh-CN" sz="1800" dirty="0">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679010228"/>
      </p:ext>
    </p:extLst>
  </p:cSld>
  <p:clrMapOvr>
    <a:masterClrMapping/>
  </p:clrMapOvr>
  <p:transition spd="slow">
    <p:cove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灯片编号占位符 12"/>
          <p:cNvSpPr>
            <a:spLocks noGrp="1"/>
          </p:cNvSpPr>
          <p:nvPr>
            <p:ph type="sldNum" sz="quarter" idx="10"/>
          </p:nvPr>
        </p:nvSpPr>
        <p:spPr/>
        <p:txBody>
          <a:bodyPr/>
          <a:lstStyle/>
          <a:p>
            <a:fld id="{023126B9-07AC-4BAF-B3D7-FAC1D3999DA4}" type="slidenum">
              <a:rPr lang="zh-CN" altLang="en-US" smtClean="0"/>
              <a:pPr/>
              <a:t>9</a:t>
            </a:fld>
            <a:endParaRPr lang="zh-CN" altLang="en-US" dirty="0"/>
          </a:p>
        </p:txBody>
      </p:sp>
      <p:sp>
        <p:nvSpPr>
          <p:cNvPr id="14" name="文本框 13"/>
          <p:cNvSpPr txBox="1"/>
          <p:nvPr/>
        </p:nvSpPr>
        <p:spPr>
          <a:xfrm>
            <a:off x="1233556" y="357012"/>
            <a:ext cx="6569324" cy="461665"/>
          </a:xfrm>
          <a:prstGeom prst="rect">
            <a:avLst/>
          </a:prstGeom>
          <a:noFill/>
        </p:spPr>
        <p:txBody>
          <a:bodyPr wrap="square" rtlCol="0">
            <a:spAutoFit/>
          </a:bodyPr>
          <a:lstStyle/>
          <a:p>
            <a:r>
              <a:rPr lang="zh-CN" altLang="en-US" sz="2400">
                <a:solidFill>
                  <a:schemeClr val="bg2">
                    <a:lumMod val="25000"/>
                  </a:schemeClr>
                </a:solidFill>
                <a:latin typeface="方正兰亭粗黑_GBK" panose="02000000000000000000" pitchFamily="2" charset="-122"/>
                <a:ea typeface="方正兰亭粗黑_GBK" panose="02000000000000000000" pitchFamily="2" charset="-122"/>
              </a:rPr>
              <a:t> </a:t>
            </a:r>
            <a:r>
              <a:rPr lang="en-US" altLang="zh-CN" sz="2400">
                <a:solidFill>
                  <a:schemeClr val="bg2">
                    <a:lumMod val="25000"/>
                  </a:schemeClr>
                </a:solidFill>
                <a:latin typeface="方正兰亭粗黑_GBK" panose="02000000000000000000" pitchFamily="2" charset="-122"/>
                <a:ea typeface="方正兰亭粗黑_GBK" panose="02000000000000000000" pitchFamily="2" charset="-122"/>
              </a:rPr>
              <a:t>FTP</a:t>
            </a:r>
            <a:r>
              <a:rPr lang="zh-CN" altLang="en-US" sz="2400">
                <a:solidFill>
                  <a:schemeClr val="bg2">
                    <a:lumMod val="25000"/>
                  </a:schemeClr>
                </a:solidFill>
                <a:latin typeface="方正兰亭粗黑_GBK" panose="02000000000000000000" pitchFamily="2" charset="-122"/>
                <a:ea typeface="方正兰亭粗黑_GBK" panose="02000000000000000000" pitchFamily="2" charset="-122"/>
              </a:rPr>
              <a:t>协议流程图</a:t>
            </a:r>
            <a:endParaRPr lang="zh-CN" altLang="en-US" sz="2400" dirty="0">
              <a:solidFill>
                <a:schemeClr val="bg2">
                  <a:lumMod val="25000"/>
                </a:schemeClr>
              </a:solidFill>
              <a:latin typeface="方正兰亭粗黑_GBK" panose="02000000000000000000" pitchFamily="2" charset="-122"/>
              <a:ea typeface="方正兰亭粗黑_GBK" panose="02000000000000000000" pitchFamily="2" charset="-122"/>
            </a:endParaRPr>
          </a:p>
        </p:txBody>
      </p:sp>
      <p:sp>
        <p:nvSpPr>
          <p:cNvPr id="15" name="任意多边形 14"/>
          <p:cNvSpPr/>
          <p:nvPr/>
        </p:nvSpPr>
        <p:spPr>
          <a:xfrm flipH="1">
            <a:off x="1341487" y="780336"/>
            <a:ext cx="2853178" cy="45719"/>
          </a:xfrm>
          <a:custGeom>
            <a:avLst/>
            <a:gdLst>
              <a:gd name="connsiteX0" fmla="*/ 7977051 w 7977051"/>
              <a:gd name="connsiteY0" fmla="*/ 0 h 31619"/>
              <a:gd name="connsiteX1" fmla="*/ 0 w 7977051"/>
              <a:gd name="connsiteY1" fmla="*/ 0 h 31619"/>
              <a:gd name="connsiteX2" fmla="*/ 0 w 7977051"/>
              <a:gd name="connsiteY2" fmla="*/ 31619 h 31619"/>
              <a:gd name="connsiteX3" fmla="*/ 7977051 w 7977051"/>
              <a:gd name="connsiteY3" fmla="*/ 31619 h 31619"/>
              <a:gd name="connsiteX4" fmla="*/ 7977051 w 7977051"/>
              <a:gd name="connsiteY4" fmla="*/ 15810 h 3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7051" h="31619">
                <a:moveTo>
                  <a:pt x="7977051" y="0"/>
                </a:moveTo>
                <a:lnTo>
                  <a:pt x="0" y="0"/>
                </a:lnTo>
                <a:lnTo>
                  <a:pt x="0" y="31619"/>
                </a:lnTo>
                <a:lnTo>
                  <a:pt x="7977051" y="31619"/>
                </a:lnTo>
                <a:lnTo>
                  <a:pt x="7977051" y="1581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endParaRPr>
          </a:p>
        </p:txBody>
      </p:sp>
      <p:pic>
        <p:nvPicPr>
          <p:cNvPr id="16" name="图片 1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4902" y="364144"/>
            <a:ext cx="812064" cy="812064"/>
          </a:xfrm>
          <a:prstGeom prst="rect">
            <a:avLst/>
          </a:prstGeom>
        </p:spPr>
      </p:pic>
      <p:pic>
        <p:nvPicPr>
          <p:cNvPr id="6" name="图片 5">
            <a:extLst>
              <a:ext uri="{FF2B5EF4-FFF2-40B4-BE49-F238E27FC236}">
                <a16:creationId xmlns:a16="http://schemas.microsoft.com/office/drawing/2014/main" id="{4CCBA681-9FFF-48DC-A97C-6461CD845B76}"/>
              </a:ext>
            </a:extLst>
          </p:cNvPr>
          <p:cNvPicPr/>
          <p:nvPr/>
        </p:nvPicPr>
        <p:blipFill>
          <a:blip r:embed="rId3">
            <a:extLst>
              <a:ext uri="{28A0092B-C50C-407E-A947-70E740481C1C}">
                <a14:useLocalDpi xmlns:a14="http://schemas.microsoft.com/office/drawing/2010/main" val="0"/>
              </a:ext>
            </a:extLst>
          </a:blip>
          <a:srcRect/>
          <a:stretch/>
        </p:blipFill>
        <p:spPr>
          <a:xfrm>
            <a:off x="3177827" y="243080"/>
            <a:ext cx="6702167" cy="6614920"/>
          </a:xfrm>
          <a:prstGeom prst="rect">
            <a:avLst/>
          </a:prstGeom>
        </p:spPr>
      </p:pic>
    </p:spTree>
    <p:extLst>
      <p:ext uri="{BB962C8B-B14F-4D97-AF65-F5344CB8AC3E}">
        <p14:creationId xmlns:p14="http://schemas.microsoft.com/office/powerpoint/2010/main" val="1543828584"/>
      </p:ext>
    </p:extLst>
  </p:cSld>
  <p:clrMapOvr>
    <a:masterClrMapping/>
  </p:clrMapOvr>
  <p:transition spd="slow">
    <p:cover/>
  </p:transition>
</p:sld>
</file>

<file path=ppt/theme/theme1.xml><?xml version="1.0" encoding="utf-8"?>
<a:theme xmlns:a="http://schemas.openxmlformats.org/drawingml/2006/main" name="清风素材 https://12sc.taobao.com">
  <a:themeElements>
    <a:clrScheme name="自定义 7">
      <a:dk1>
        <a:srgbClr val="8B0012"/>
      </a:dk1>
      <a:lt1>
        <a:srgbClr val="FFFFFF"/>
      </a:lt1>
      <a:dk2>
        <a:srgbClr val="8B0012"/>
      </a:dk2>
      <a:lt2>
        <a:srgbClr val="F0F0F0"/>
      </a:lt2>
      <a:accent1>
        <a:srgbClr val="C00000"/>
      </a:accent1>
      <a:accent2>
        <a:srgbClr val="8B0012"/>
      </a:accent2>
      <a:accent3>
        <a:srgbClr val="C00000"/>
      </a:accent3>
      <a:accent4>
        <a:srgbClr val="8B0012"/>
      </a:accent4>
      <a:accent5>
        <a:srgbClr val="8B0012"/>
      </a:accent5>
      <a:accent6>
        <a:srgbClr val="FFB4BE"/>
      </a:accent6>
      <a:hlink>
        <a:srgbClr val="450009"/>
      </a:hlink>
      <a:folHlink>
        <a:srgbClr val="BFBFBF"/>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482</TotalTime>
  <Words>1824</Words>
  <Application>Microsoft Office PowerPoint</Application>
  <PresentationFormat>宽屏</PresentationFormat>
  <Paragraphs>288</Paragraphs>
  <Slides>32</Slides>
  <Notes>0</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32</vt:i4>
      </vt:variant>
    </vt:vector>
  </HeadingPairs>
  <TitlesOfParts>
    <vt:vector size="41" baseType="lpstr">
      <vt:lpstr>等线</vt:lpstr>
      <vt:lpstr>方正兰亭粗黑_GBK</vt:lpstr>
      <vt:lpstr>黑体</vt:lpstr>
      <vt:lpstr>华康俪金黑W8</vt:lpstr>
      <vt:lpstr>微软雅黑</vt:lpstr>
      <vt:lpstr>Arial</vt:lpstr>
      <vt:lpstr>Calibri</vt:lpstr>
      <vt:lpstr>Times New Roman</vt:lpstr>
      <vt:lpstr>清风素材 https://12sc.taobao.com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Vanilla C</cp:lastModifiedBy>
  <cp:revision>91</cp:revision>
  <dcterms:created xsi:type="dcterms:W3CDTF">2015-05-06T09:02:23Z</dcterms:created>
  <dcterms:modified xsi:type="dcterms:W3CDTF">2021-06-21T19:53:09Z</dcterms:modified>
</cp:coreProperties>
</file>